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6" r:id="rId3"/>
    <p:sldId id="257" r:id="rId4"/>
    <p:sldId id="258" r:id="rId5"/>
    <p:sldId id="259" r:id="rId6"/>
    <p:sldId id="260" r:id="rId7"/>
    <p:sldId id="287" r:id="rId8"/>
    <p:sldId id="262" r:id="rId9"/>
    <p:sldId id="263" r:id="rId10"/>
    <p:sldId id="264" r:id="rId11"/>
    <p:sldId id="266" r:id="rId12"/>
    <p:sldId id="267" r:id="rId13"/>
    <p:sldId id="288" r:id="rId14"/>
    <p:sldId id="265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2" d="100"/>
          <a:sy n="172" d="100"/>
        </p:scale>
        <p:origin x="96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5822D2-FAA2-23FF-9814-0915189F4B4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3FF37-E35A-5675-490C-EB444C0BEEB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D8B39-F508-BB17-461F-AD4934508E3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0D16A-AF7F-937C-FC00-5263CA1F0F5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D795321-28C2-4B5D-8383-0379B8EEB4D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67622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C7A5-7F14-6949-A268-3E78AA418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0D2C6-5A3C-40E6-455B-C2613A96CF8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DE47997-3133-B09D-F3BD-87747D65D5C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2F5E-093E-17CE-4736-3327B06CA3E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0E2E4-F752-2FBB-536B-14E2E3F804E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9EC3E-91FE-0016-F7DD-D5BA332D6A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56695FD-719C-475A-9FF0-8179470E76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6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0520E-8436-1D7F-8086-A214ACA660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7026145-11D5-49A5-BBF3-4DEA81604254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BD8D7-B8B7-FD80-134B-1E0A886615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EE03F-FC91-CE48-C036-B84FB0991F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E4849-76AE-5D2F-EF18-D3D7459B08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89DE679-2456-4B0F-903A-4D4EDE59F949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A77CC-ECB7-37A3-7C37-AFA8F3D7D0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D9986-12CD-5016-E020-434DF3A9D8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95AA4-DCF3-D19D-CDAE-352C1EC968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01F689C-6ABA-4BFA-B608-5BA4F8CE73E9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D0538-8BB4-5F90-364D-C8EAF7F6DB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BAB4B-1E0B-5673-1AFD-12F9F2E7EA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F4899-E196-8464-6BB2-735B4B1893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B0F4DE4-E5F0-4286-AFE4-6E85782E5CE0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36BFA-264E-4F40-8D62-E75A7FF186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F8082-2B3A-B609-6337-D52E4F929D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5EF77-E9FD-B02C-4AA6-4933DCD26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9AC3A-F68B-C142-1B66-23268F662A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89DE679-2456-4B0F-903A-4D4EDE59F949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C3DB1-F0FE-5600-862D-2F5BED5B3E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4A3B6-6D23-385C-A9F6-6D86172D81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26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7BEFB-B945-CEBC-D020-FF36C68738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C439E3-9F98-4456-998C-E60A246ADA08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67897-CA8F-B388-FDD0-31D2BE4A1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A3CE4-349F-62BF-CE57-D779FCE17C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AAB4F-FE8A-D1ED-04AF-812CCE47CE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364D19-2EFB-4581-9C26-8753C99E6827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1F3C5-6122-5DCC-0890-8B6F6B02B2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6D61B-F123-DB33-CD92-9C603C1E95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856F5-4C31-808F-D3EB-47E6F22B51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CB96E0-1DD5-46BA-8C5F-65397ABA049D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C3C5A-CB9D-72AD-F908-22C6B34826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67515-3EBD-3A79-D665-3A0BFB7BAF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03C18-98A5-9475-91F1-931005C664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2FB445-E59D-42D8-9EBA-6AC3DEAF877D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885205-2410-A2B4-C2BC-2BB6DF0559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388C2-E5A4-2138-3954-4C7D1DCB17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EECD5-3811-CED9-EBA1-3D30614557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DE7784C-A398-4C38-BF34-0FDC1EDB38E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9BA0D-3F38-82EE-04D8-E55D56FEA2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706F2-0494-2927-36FA-BC5FF90527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EF9D-E334-248C-3ED9-BD53FE5315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0A7FF4D-5495-47AD-B725-5BCA69BA99C4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63366-D79D-C19D-9A09-1AFC4AF446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6979D-7B09-C47B-F2E8-A75A1EF5D0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84344-8068-963E-289F-28BDB29D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290A2-F1DB-F28C-3F6F-14F57A0D3A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89DE679-2456-4B0F-903A-4D4EDE59F949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893CD-ED9D-5AF3-D575-C64CC350B3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1E515-38EA-5652-E86C-2725AFF99C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54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885D1-652A-1E20-8FC5-68B43DDAEE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141A1DB-A369-4BBB-A495-99C0A6514A48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D589C-2012-6F0B-0878-E7B16D40D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98BAC-CC19-33FC-5E2F-A765EE9C2F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91DEB-8C28-5010-7D07-D2B802B233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27BC738-453A-4D20-B23E-BC95F8BC5052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E6C3E-868F-1B78-FE36-7AA3F71788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54D98-8DFD-CB03-9C25-12B252563A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A6081-25A9-4A8C-2760-B6F39F9A3E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2F4933-A8E7-4029-B7AB-C775BDDC5409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31B42-4C9F-7B2F-8F54-C37D0C0EFE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2F976-A3DE-EEDD-BA83-0400E518FC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2CFDC-0D9E-250F-5899-B156D3ABD7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DA23B3-A876-49DC-9E60-2B3B37A211F4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7A80F-6EAD-3758-D6DE-DBF7C8EF3A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3505-0AE4-364C-D1F3-5556B377B0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84182-F277-1100-9F46-E606B0A938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F2A0EC7-87CE-4C97-9A78-62BBF11B3F8A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07D37-A167-07B8-9F96-D36C95EA8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54AA3-B801-B5D6-3664-40A3591626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33C7-C794-4B71-E94C-63B9559A00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7665858-A4C0-45FB-8763-DD3C9670CDE8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1E38C-78B6-24B6-72EC-5DD28B5EA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43CEE-08AD-DBC9-6409-C5820EBA50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FBDED-13C3-3616-949D-DF5A1F3C67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1BCAFA-C8E0-470E-B354-7370F4EF9EDA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319F4B-8192-84D8-5E4E-21313749F1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AE6B0-B2C4-C45D-80D6-D3DCA8D081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66CF8-86B3-608E-2FCF-9AF5EBFEBB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54BEA0B-10FE-4883-BF9F-22CDFE2A7F55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EDA88-B485-162B-E4D3-2531506913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5FB99-DF13-3D71-DA1B-89F319EC86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12C08-4BE2-1F1E-1982-0611522A03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19276D5-58A0-4C3F-B68D-20A7335C2FB9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56F94-AB99-C3D8-1852-B5C1F98571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9DAD0E-94C4-0E8B-82A5-7F1337515A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6CAF7-57AE-7F7D-3C7D-56115DFCC7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705394-2DF1-4107-9199-9E570BCD09BC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9193B-AD7F-95FC-DAD7-5249743988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6C9D1-3735-182D-0E77-2487B1AF04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55230-04EF-C80C-CE42-42E9C3EA28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C980D4E-E15F-4D19-B453-0328EF42EA1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8A485-53A3-B330-1673-DEC4F08EF3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997A4-0182-2D7F-26D8-C22319D60E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8119D-1BED-E339-79FA-FB7CEB0E9B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E032A5-B3C9-4FD4-A18A-1997CB99809B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237F5-F61A-290E-14DE-DA082633A2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C1B51-334E-A755-234F-FD6465B525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954DA-1EAA-E0B3-91BD-1374804E1F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887DA47-26A7-4FE9-A2D8-501A3B5B81DA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91D8B-93CC-82F6-2285-30A0B74E1B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78EB9-4050-B498-529C-3E6D0842A7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6BB21-5085-A2E3-87B0-9E7ADE6B85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29EDC1B-4804-4EE2-8DEE-824CFF655C3A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81672-83FC-8A18-AF5F-CE82CAAD41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4D0F9-F0F7-004C-4C3C-8E80B027EF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EE3B-629B-744C-73A8-21BB75F226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DBBA9E-7D30-42F4-9ADB-F584ADE9539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0F40E-0B3D-93D3-E6CA-CEA1CB6491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0C7422-80FE-8225-EE1B-7CB1701064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76916-CE58-D906-37B3-6267D926A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D4532-BDE4-5BAB-2BAA-F21BB734EA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DBBA9E-7D30-42F4-9ADB-F584ADE95397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47FC7-8A2B-11A5-2138-AF4CABEF77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F2E20-B0B0-7325-CEB3-01308F8BE9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2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2BFE2-752C-6EC1-21A0-16C7C10143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CC681D9-2DBD-476E-8924-C8D2428B743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0FC31-ECE3-1BE1-1A82-8F4D8E166B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10CB5-4D93-3D83-1343-DA0C69ED12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8648C-5561-F11D-DF53-6997B337C6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BB9691B-0131-455F-9EE8-1B5D3A1F1C40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983A8-299B-E440-0461-7744205226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89167-C347-1BA3-4CD3-2A3378646F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AFB-C205-EFF0-30D6-E55711BC0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40081-DFB2-E195-7AFA-9BB2211AD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E954F-F4B8-5D61-7561-490FB450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9E967-E9A9-E65B-6FC5-0758C522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5921-0869-9891-6665-20A29A95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54C098-7CD1-4CAF-BB8D-9E9E6C09C2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49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7802-AF96-05C9-6730-905EEE70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4B55C-CB3F-26F7-5322-72575EB33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A6458-D3FD-B743-EB44-27850952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EED0F-1144-0918-3D5B-23F4066F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EB6B7-52AE-0374-4DF2-C23BFE5B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242A22-CE05-4AF4-AAC9-86ACF5E3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8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F5329-14B1-A4D7-F2BA-C2D73EDBA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0950" y="80963"/>
            <a:ext cx="2439988" cy="5280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F255E-2DD9-BDFE-B76C-6085DA010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6225" y="80963"/>
            <a:ext cx="7172325" cy="5280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3A2DA-1685-D72E-2C44-70EA576F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275CD-6912-7E56-2281-52E7FC1C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01E2F-48D9-BCC1-C772-649C00EF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8107EA-A651-4C82-80A4-EF6EEA51F0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3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36D6-015A-783A-A1F1-17244823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0E57-2363-B433-6CEB-0FF005C5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A89BA-D242-936B-19BF-83C9FF57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8E30C-FA45-7959-CFBD-7667FAB5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0E099-A904-F9E0-E469-25512E0F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78E4F2-E3D0-49B5-AB0C-4ACA32EFF6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5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6033-74FE-DBCD-6B3E-8B039A82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F2050-DA6F-681E-BB4B-60C00E5CB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799D-40B9-3A7C-6750-0A342DF3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1E5F-B2CC-A0B7-1AE3-0E3F9607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C7932-2951-95D0-3943-3C701C0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00581C-86D3-4E8C-BCD2-2731BD6871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9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7B5F-76E9-1796-BAE7-BD8086C2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A007-F2F2-F59B-E46A-092230980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225" y="914400"/>
            <a:ext cx="4765675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4D0ED-88C7-9F32-E051-E45EC7D28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300" y="914400"/>
            <a:ext cx="4767263" cy="444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3CA8F-B483-B980-5086-EC6B57F9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59FBB-0A8B-553A-B80E-11790B17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83681-6435-533C-804C-089AB707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143784-82C8-4A1A-9DC7-66B1B57EC0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F0A1-1E58-4016-B1BC-041D4776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4910-1699-2304-7E3B-70F2CDD12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283D0-AECA-16FF-A43E-4DC02335B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A7993-EA32-E87A-477C-95553BD89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0FBB3-C93E-9AB9-8954-FDD0276BE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3D1B9-BA55-F7D1-BB7C-408FFF15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30CB0-E293-61A7-A5B3-D76633DB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DD69C-A122-06B6-CACB-F16269F1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E4E08E-3FC8-49A5-98C2-4618DCB7D5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9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2D4E-3226-34DF-BCB2-085DEA94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D9ACB-AFCC-8A2B-11A4-93417DC4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E4746-7EB8-5D31-B854-62628447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F61A0-1777-2A1F-CE88-86D140F2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9FA040-AAD5-4417-BB0F-2961966A27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4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9E7E7-2B2C-678B-B10E-2D2AFC17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445B9-ADCE-5E0C-2AAD-DB1D375C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8C948-4E33-D106-9351-9BA0CBAB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8AB089-DA31-4992-A44B-3FF7E716FF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866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435D-2868-F5C9-D191-F876335C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5B60-EC88-CC2A-96D8-447AC2310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F7A2C-FBC5-592D-B5A8-6138DD9D3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73C57-9766-604F-66ED-AA06E643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FEDE7-C8B3-4723-D4F7-2110BCCAD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951E4-586E-3BB6-59A6-5D5B3D52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53B7AD-3D69-464C-996B-10AD0359B7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8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1A69-BB3F-AFA1-5051-B1DCF3A6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7C291-C16C-F895-6D4B-12F05D389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D639B-01B8-D813-14C1-A7B807FC6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D961-69EA-1ED6-5007-3E4B4789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49CF6-5A93-0AE3-E870-847D65FC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EBCA1-3161-4AB2-49A6-1A54C248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A02447-F0A6-4401-BD9A-328DFE6734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0B9FFB-63DC-23D2-F8A3-7FC4EDDA3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399" y="81720"/>
            <a:ext cx="9675360" cy="6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377CF-C3A0-C10C-36E8-21AFD89D7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40" y="914039"/>
            <a:ext cx="9685440" cy="44463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21C6-ABC9-1E80-ECD5-A27748055D1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87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46855-B9D5-EDE9-675B-76657D1B2DE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54AC7-3CE9-4FD1-661A-1459D56B4F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018000" y="5344560"/>
            <a:ext cx="878039" cy="25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0C094B2-7580-4DF8-BDC9-EE4FF58E49F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hangingPunct="0">
        <a:tabLst/>
        <a:defRPr lang="en-US" sz="2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" pitchFamily="2"/>
          <a:ea typeface="Microsoft YaHei" pitchFamily="2"/>
          <a:cs typeface="Arial" pitchFamily="2"/>
        </a:defRPr>
      </a:lvl1pPr>
    </p:titleStyle>
    <p:bodyStyle>
      <a:lvl1pPr marL="0" marR="0" lvl="0" indent="0" rtl="0" hangingPunct="0">
        <a:spcBef>
          <a:spcPts val="1701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1pPr>
      <a:lvl2pPr marL="0" marR="0" lvl="1" indent="0" rtl="0" hangingPunct="0">
        <a:spcBef>
          <a:spcPts val="1417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2pPr>
      <a:lvl3pPr marL="0" marR="0" lvl="2" indent="0" rtl="0" hangingPunct="0">
        <a:spcBef>
          <a:spcPts val="1134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3pPr>
      <a:lvl4pPr marL="0" marR="0" lvl="3" indent="0" rtl="0" hangingPunct="0">
        <a:spcBef>
          <a:spcPts val="850"/>
        </a:spcBef>
        <a:spcAft>
          <a:spcPts val="283"/>
        </a:spcAft>
        <a:buSzPct val="75000"/>
        <a:buFont typeface="StarSymbol"/>
        <a:buChar char="–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4pPr>
      <a:lvl5pPr marL="0" marR="0" lvl="4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5pPr>
      <a:lvl6pPr marL="0" marR="0" lvl="5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6pPr>
      <a:lvl7pPr marL="0" marR="0" lvl="6" indent="0" rtl="0" hangingPunct="0">
        <a:spcBef>
          <a:spcPts val="567"/>
        </a:spcBef>
        <a:spcAft>
          <a:spcPts val="283"/>
        </a:spcAft>
        <a:buSzPct val="45000"/>
        <a:buFont typeface="StarSymbol"/>
        <a:buChar char="●"/>
        <a:tabLst/>
        <a:defRPr lang="en-US" sz="1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ubik Light" pitchFamily="2"/>
          <a:ea typeface="Microsoft YaHei" pitchFamily="2"/>
          <a:cs typeface="Arial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1754B00-3870-8952-85E4-B209A5A0197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3240" y="5093681"/>
            <a:ext cx="4793313" cy="457200"/>
          </a:xfrm>
        </p:spPr>
        <p:txBody>
          <a:bodyPr anchor="ctr"/>
          <a:lstStyle/>
          <a:p>
            <a:pPr lvl="0" algn="l">
              <a:buNone/>
            </a:pPr>
            <a:r>
              <a:rPr lang="en-US" sz="2000" dirty="0">
                <a:latin typeface="Rubik" pitchFamily="18"/>
              </a:rPr>
              <a:t>25/11/2025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3554B-FBEE-8A35-91E3-9C5B0836E144}"/>
              </a:ext>
            </a:extLst>
          </p:cNvPr>
          <p:cNvSpPr txBox="1"/>
          <p:nvPr/>
        </p:nvSpPr>
        <p:spPr>
          <a:xfrm>
            <a:off x="111240" y="4668480"/>
            <a:ext cx="5253240" cy="42520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200"/>
            </a:pP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Ivan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Milić</a:t>
            </a:r>
            <a:r>
              <a:rPr lang="en-US" sz="2200" b="0" i="0" u="none" strike="noStrike" kern="1200" cap="none" dirty="0">
                <a:ln>
                  <a:noFill/>
                </a:ln>
                <a:latin typeface="Rubik" pitchFamily="18"/>
                <a:ea typeface="Microsoft YaHei" pitchFamily="2"/>
                <a:cs typeface="Arial" pitchFamily="2"/>
              </a:rPr>
              <a:t> (MATF / KIS/ AOB)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129AA-5269-C638-1492-665BE2CF851D}"/>
              </a:ext>
            </a:extLst>
          </p:cNvPr>
          <p:cNvSpPr txBox="1"/>
          <p:nvPr/>
        </p:nvSpPr>
        <p:spPr>
          <a:xfrm>
            <a:off x="183240" y="3555000"/>
            <a:ext cx="9538560" cy="1107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pPr marL="0" marR="0" lvl="0" indent="0" algn="l" rtl="0" hangingPunct="0">
              <a:buNone/>
              <a:tabLst/>
              <a:defRPr sz="3200"/>
            </a:pP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Teorija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Zvezdanih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Spektara</a:t>
            </a:r>
            <a:endParaRPr lang="en-US" sz="26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  <a:p>
            <a:pPr marL="0" marR="0" lvl="0" indent="0" algn="l" rtl="0" hangingPunct="0">
              <a:buNone/>
              <a:tabLst/>
              <a:defRPr sz="3200"/>
            </a:pP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Lekcija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3: JP2 u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modelima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zvezdanih</a:t>
            </a:r>
            <a:r>
              <a:rPr lang="en-US" sz="2600" b="0" i="0" u="none" strike="noStrike" kern="1200" cap="none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 </a:t>
            </a:r>
            <a:r>
              <a:rPr lang="en-US" sz="2600" b="0" i="0" u="none" strike="noStrike" kern="1200" cap="none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ubik" pitchFamily="18"/>
                <a:ea typeface="Microsoft YaHei" pitchFamily="2"/>
                <a:cs typeface="Arial" pitchFamily="2"/>
              </a:rPr>
              <a:t>atmosfera</a:t>
            </a:r>
            <a:endParaRPr lang="en-US" sz="2600" b="0" i="0" u="none" strike="noStrike" kern="1200" cap="none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Rubik" pitchFamily="18"/>
              <a:ea typeface="Microsoft YaHei" pitchFamily="2"/>
              <a:cs typeface="Arial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2F93C-0B5C-DBDB-053C-A728ED695F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95880" y="2057400"/>
            <a:ext cx="1600200" cy="156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B445D-49ED-1686-5EA3-A91BA0B14B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43799" y="157680"/>
            <a:ext cx="2304360" cy="172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652E3-0F53-A218-581D-EC8355DE2EF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38400" y="228600"/>
            <a:ext cx="3090600" cy="307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6E882-2A7D-A335-B446-0D22CDA083E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657600" y="228600"/>
            <a:ext cx="3054960" cy="307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F7B92-4105-AFE3-2453-FC0BA89CF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50" y="3947625"/>
            <a:ext cx="15430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F0E5-8D0F-0ED0-ADA5-D0FFBF6AC7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EEA93-D2B6-F30B-18C4-EE880FBC3E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je da </a:t>
            </a:r>
            <a:r>
              <a:rPr lang="en-US" dirty="0" err="1"/>
              <a:t>razumemo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opišemo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interaguju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u </a:t>
            </a:r>
            <a:r>
              <a:rPr lang="en-US" dirty="0" err="1"/>
              <a:t>njoj</a:t>
            </a:r>
            <a:r>
              <a:rPr lang="en-US" dirty="0"/>
              <a:t>. To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spektre</a:t>
            </a:r>
            <a:r>
              <a:rPr lang="en-US" dirty="0"/>
              <a:t> za </a:t>
            </a:r>
            <a:r>
              <a:rPr lang="en-US" dirty="0" err="1"/>
              <a:t>dijagnostiku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je </a:t>
            </a:r>
            <a:r>
              <a:rPr lang="en-US" dirty="0" err="1"/>
              <a:t>nehomogena</a:t>
            </a:r>
            <a:r>
              <a:rPr lang="en-US" dirty="0"/>
              <a:t>, </a:t>
            </a:r>
            <a:r>
              <a:rPr lang="en-US" dirty="0" err="1"/>
              <a:t>zavisi</a:t>
            </a:r>
            <a:r>
              <a:rPr lang="en-US" dirty="0"/>
              <a:t> od (x, y, z, t).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Polje </a:t>
            </a:r>
            <a:r>
              <a:rPr lang="en-US" dirty="0" err="1"/>
              <a:t>zračenja</a:t>
            </a:r>
            <a:r>
              <a:rPr lang="en-US" dirty="0"/>
              <a:t> je </a:t>
            </a:r>
            <a:r>
              <a:rPr lang="en-US" dirty="0" err="1"/>
              <a:t>opisano</a:t>
            </a:r>
            <a:r>
              <a:rPr lang="en-US" dirty="0"/>
              <a:t> </a:t>
            </a:r>
            <a:r>
              <a:rPr lang="en-US" dirty="0" err="1"/>
              <a:t>specifičnim</a:t>
            </a:r>
            <a:r>
              <a:rPr lang="en-US" dirty="0"/>
              <a:t> </a:t>
            </a:r>
            <a:r>
              <a:rPr lang="en-US" dirty="0" err="1"/>
              <a:t>monohromatskim</a:t>
            </a:r>
            <a:r>
              <a:rPr lang="en-US" dirty="0"/>
              <a:t> </a:t>
            </a:r>
            <a:r>
              <a:rPr lang="en-US" dirty="0" err="1"/>
              <a:t>intenzitetom</a:t>
            </a:r>
            <a:r>
              <a:rPr lang="en-US" dirty="0"/>
              <a:t>.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</a:t>
            </a:r>
            <a:r>
              <a:rPr lang="en-US" dirty="0" err="1"/>
              <a:t>pravca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(</a:t>
            </a:r>
            <a:r>
              <a:rPr lang="en-US" dirty="0" err="1"/>
              <a:t>frekvencije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u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pravcima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diferencijalna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endParaRPr lang="en-US" dirty="0"/>
          </a:p>
        </p:txBody>
      </p:sp>
      <p:pic>
        <p:nvPicPr>
          <p:cNvPr id="2052" name="Picture 4" descr="equation">
            <a:extLst>
              <a:ext uri="{FF2B5EF4-FFF2-40B4-BE49-F238E27FC236}">
                <a16:creationId xmlns:a16="http://schemas.microsoft.com/office/drawing/2014/main" id="{FC3A554A-EB90-315B-6DF5-D6BF1114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4282785"/>
            <a:ext cx="3375025" cy="94355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5A7-0D10-C63C-4629-45CC416EAF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Jednačina prenosa zračenja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829FB-80A2-0881-67B1-AEE2F2CF81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2514600"/>
            <a:ext cx="9685440" cy="284580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Generalnije gledano, transport energije kroz ovaj cilindar je opisan promenom intenziteta, kao i izvorima i ponorima zračenja.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U 3D, vremenski zavisnom obliku, izgleda ovako (vektor </a:t>
            </a:r>
            <a:r>
              <a:rPr lang="en-US" i="1"/>
              <a:t>n </a:t>
            </a:r>
            <a:r>
              <a:rPr lang="en-US"/>
              <a:t>označava pravac)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489D7-8F6C-6E64-12BF-F4708690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7480" y="676800"/>
            <a:ext cx="5941800" cy="17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25383-9D74-30EF-F461-DB5BAFC0C6F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25000" y="1286280"/>
            <a:ext cx="2847600" cy="77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E7F8E-690B-70E1-BF9C-26FFFCE9392A}"/>
              </a:ext>
            </a:extLst>
          </p:cNvPr>
          <p:cNvSpPr txBox="1"/>
          <p:nvPr/>
        </p:nvSpPr>
        <p:spPr>
          <a:xfrm>
            <a:off x="6172200" y="853199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Jednostavan oblik, duž zraka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590F7-4FDB-A04F-5CDA-3BE507487E7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1920" y="4110479"/>
            <a:ext cx="9953280" cy="80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0407-8AA2-7E47-8450-68B865F7FF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Jednačina prenosa zračenja u 1D atmosferama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DEC2D-17B3-7DF4-683F-A5CF569F6A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1906200"/>
            <a:ext cx="9685440" cy="28458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situacije</a:t>
            </a:r>
            <a:r>
              <a:rPr lang="en-US" dirty="0"/>
              <a:t> u </a:t>
            </a:r>
            <a:r>
              <a:rPr lang="en-US" dirty="0" err="1"/>
              <a:t>kojima</a:t>
            </a:r>
            <a:r>
              <a:rPr lang="en-US" dirty="0"/>
              <a:t> </a:t>
            </a:r>
            <a:r>
              <a:rPr lang="en-US" dirty="0" err="1"/>
              <a:t>rešavamo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(</a:t>
            </a:r>
            <a:r>
              <a:rPr lang="en-US" dirty="0" err="1"/>
              <a:t>numerički</a:t>
            </a:r>
            <a:r>
              <a:rPr lang="en-US" dirty="0"/>
              <a:t>),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kursu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</a:t>
            </a:r>
            <a:r>
              <a:rPr lang="en-US" dirty="0" err="1"/>
              <a:t>pojednostavljenja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Stacionarnost</a:t>
            </a:r>
            <a:r>
              <a:rPr lang="en-US" dirty="0"/>
              <a:t>: </a:t>
            </a:r>
            <a:r>
              <a:rPr lang="en-US" dirty="0" err="1"/>
              <a:t>svetlost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put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atmosferu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brže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stigne</a:t>
            </a:r>
            <a:r>
              <a:rPr lang="en-US" dirty="0"/>
              <a:t> da se </a:t>
            </a:r>
            <a:r>
              <a:rPr lang="en-US" dirty="0" err="1"/>
              <a:t>promeni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diskusija</a:t>
            </a:r>
            <a:r>
              <a:rPr lang="en-US" b="1" dirty="0"/>
              <a:t> 2-3 </a:t>
            </a:r>
            <a:r>
              <a:rPr lang="en-US" b="1" dirty="0" err="1"/>
              <a:t>minuta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1D </a:t>
            </a:r>
            <a:r>
              <a:rPr lang="en-US" dirty="0" err="1"/>
              <a:t>aproksimacija</a:t>
            </a:r>
            <a:r>
              <a:rPr lang="en-US" dirty="0"/>
              <a:t> – </a:t>
            </a:r>
            <a:r>
              <a:rPr lang="en-US" dirty="0" err="1"/>
              <a:t>Pretpostavlja</a:t>
            </a:r>
            <a:r>
              <a:rPr lang="en-US" dirty="0"/>
              <a:t> da </a:t>
            </a:r>
            <a:r>
              <a:rPr lang="en-US" dirty="0" err="1"/>
              <a:t>fizički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ne </a:t>
            </a:r>
            <a:r>
              <a:rPr lang="en-US" dirty="0" err="1"/>
              <a:t>zavise</a:t>
            </a:r>
            <a:r>
              <a:rPr lang="en-US" dirty="0"/>
              <a:t> od </a:t>
            </a:r>
            <a:r>
              <a:rPr lang="en-US" i="1" dirty="0"/>
              <a:t>x 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y.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Sada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tablu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da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vidimo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šta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ovo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implicira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4E40-03F1-5D3D-EA16-C5433E91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7160" y="870479"/>
            <a:ext cx="9082080" cy="73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8890-A6B4-4A11-45C4-4485D6C4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1D06-02BA-2754-ADE1-11E1848127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 dirty="0"/>
              <a:t>Opti</a:t>
            </a:r>
            <a:r>
              <a:rPr lang="sr-Latn-RS" dirty="0"/>
              <a:t>čka dubina i funkcija izvora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6115-8A6D-E4ED-7F7B-76FC1F8275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diferencijalna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br>
              <a:rPr lang="sr-Latn-RS" dirty="0"/>
            </a:br>
            <a:br>
              <a:rPr lang="sr-Latn-RS" dirty="0"/>
            </a:br>
            <a:br>
              <a:rPr lang="sr-Latn-RS" dirty="0"/>
            </a:br>
            <a:br>
              <a:rPr lang="sr-Latn-RS" dirty="0"/>
            </a:br>
            <a:br>
              <a:rPr lang="sr-Latn-RS" dirty="0"/>
            </a:br>
            <a:endParaRPr lang="sr-Latn-R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sr-Latn-RS" dirty="0"/>
              <a:t>Zgodno je definisati dve nove veličine, </a:t>
            </a:r>
            <a:r>
              <a:rPr lang="sr-Latn-RS" b="1" dirty="0"/>
              <a:t>optičku dubinu </a:t>
            </a:r>
            <a:r>
              <a:rPr lang="sr-Latn-RS" dirty="0"/>
              <a:t>i </a:t>
            </a:r>
            <a:r>
              <a:rPr lang="sr-Latn-RS" b="1" dirty="0"/>
              <a:t>funkciju izvora</a:t>
            </a:r>
            <a:r>
              <a:rPr lang="en-US" b="1" dirty="0"/>
              <a:t> (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tabla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!</a:t>
            </a:r>
            <a:r>
              <a:rPr lang="en-US" b="1" dirty="0"/>
              <a:t>)</a:t>
            </a:r>
            <a:r>
              <a:rPr lang="sr-Latn-RS" b="1" dirty="0"/>
              <a:t>: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sr-Latn-RS" b="1" dirty="0"/>
              <a:t>Očigledno: </a:t>
            </a:r>
            <a:endParaRPr lang="en-US" b="1" dirty="0"/>
          </a:p>
        </p:txBody>
      </p:sp>
      <p:pic>
        <p:nvPicPr>
          <p:cNvPr id="2052" name="Picture 4" descr="equation">
            <a:extLst>
              <a:ext uri="{FF2B5EF4-FFF2-40B4-BE49-F238E27FC236}">
                <a16:creationId xmlns:a16="http://schemas.microsoft.com/office/drawing/2014/main" id="{8E50C567-D97C-C54B-1471-809726823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47" y="1412585"/>
            <a:ext cx="3375025" cy="94355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quation">
            <a:extLst>
              <a:ext uri="{FF2B5EF4-FFF2-40B4-BE49-F238E27FC236}">
                <a16:creationId xmlns:a16="http://schemas.microsoft.com/office/drawing/2014/main" id="{7A868DE3-45BA-E219-200A-3BB2EBC4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70" y="3217863"/>
            <a:ext cx="2504709" cy="94355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quation">
            <a:extLst>
              <a:ext uri="{FF2B5EF4-FFF2-40B4-BE49-F238E27FC236}">
                <a16:creationId xmlns:a16="http://schemas.microsoft.com/office/drawing/2014/main" id="{39CC4A56-B9BE-2749-E151-F5C196A8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96" y="4754563"/>
            <a:ext cx="4810125" cy="42862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1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8DDE-DF44-94B8-B1D5-F991D40522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sr-Latn-RS" dirty="0"/>
              <a:t>Formalno rešenje jednačine prenosa zračenja (JPZ)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C4F03-35D5-D8CE-CD6B-4E8C200782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Va</a:t>
            </a:r>
            <a:r>
              <a:rPr lang="sr-Latn-RS" dirty="0"/>
              <a:t>žno: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generalno</a:t>
            </a:r>
            <a:r>
              <a:rPr lang="en-US" dirty="0"/>
              <a:t> </a:t>
            </a:r>
            <a:r>
              <a:rPr lang="en-US" b="1" dirty="0" err="1"/>
              <a:t>sedmodimenziona</a:t>
            </a:r>
            <a:r>
              <a:rPr lang="en-US" b="1" dirty="0"/>
              <a:t> </a:t>
            </a:r>
            <a:r>
              <a:rPr lang="en-US" b="1" dirty="0" err="1"/>
              <a:t>veličina</a:t>
            </a:r>
            <a:r>
              <a:rPr lang="en-US" b="1" dirty="0"/>
              <a:t> →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fokusiramo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zrak</a:t>
            </a:r>
            <a:r>
              <a:rPr lang="en-US" dirty="0"/>
              <a:t> (</a:t>
            </a:r>
            <a:r>
              <a:rPr lang="en-US" dirty="0" err="1"/>
              <a:t>pravac</a:t>
            </a:r>
            <a:r>
              <a:rPr lang="en-US" dirty="0"/>
              <a:t>),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razmatramo</a:t>
            </a:r>
            <a:r>
              <a:rPr lang="en-US" dirty="0"/>
              <a:t> </a:t>
            </a:r>
            <a:r>
              <a:rPr lang="en-US" dirty="0" err="1"/>
              <a:t>vremensku</a:t>
            </a:r>
            <a:r>
              <a:rPr lang="en-US" dirty="0"/>
              <a:t> </a:t>
            </a:r>
            <a:r>
              <a:rPr lang="en-US" dirty="0" err="1"/>
              <a:t>zavisnost</a:t>
            </a:r>
            <a:r>
              <a:rPr lang="en-US" dirty="0"/>
              <a:t>, </a:t>
            </a:r>
            <a:r>
              <a:rPr lang="en-US" dirty="0" err="1"/>
              <a:t>postaje</a:t>
            </a:r>
            <a:r>
              <a:rPr lang="en-US" dirty="0"/>
              <a:t> </a:t>
            </a:r>
            <a:r>
              <a:rPr lang="en-US" b="1" dirty="0" err="1"/>
              <a:t>dvodimenziona</a:t>
            </a:r>
            <a:r>
              <a:rPr lang="en-US" b="1" dirty="0"/>
              <a:t> </a:t>
            </a:r>
            <a:r>
              <a:rPr lang="en-US" b="1" dirty="0" err="1"/>
              <a:t>veličina</a:t>
            </a:r>
            <a:r>
              <a:rPr lang="en-US" b="1" dirty="0"/>
              <a:t> (</a:t>
            </a:r>
            <a:r>
              <a:rPr lang="en-US" b="1" dirty="0" err="1"/>
              <a:t>udaljenost</a:t>
            </a:r>
            <a:r>
              <a:rPr lang="en-US" b="1" dirty="0"/>
              <a:t> </a:t>
            </a:r>
            <a:r>
              <a:rPr lang="en-US" b="1" dirty="0" err="1"/>
              <a:t>duž</a:t>
            </a:r>
            <a:r>
              <a:rPr lang="en-US" b="1" dirty="0"/>
              <a:t> </a:t>
            </a:r>
            <a:r>
              <a:rPr lang="en-US" b="1" dirty="0" err="1"/>
              <a:t>pravca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talasna</a:t>
            </a:r>
            <a:r>
              <a:rPr lang="en-US" b="1" dirty="0"/>
              <a:t> </a:t>
            </a:r>
            <a:r>
              <a:rPr lang="en-US" b="1" dirty="0" err="1"/>
              <a:t>dužina</a:t>
            </a:r>
            <a:r>
              <a:rPr lang="en-US" b="1" dirty="0"/>
              <a:t>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Formalno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 </a:t>
            </a:r>
            <a:r>
              <a:rPr lang="en-US" dirty="0" err="1"/>
              <a:t>duž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Danas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analizirati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generalniji</a:t>
            </a:r>
            <a:r>
              <a:rPr lang="en-US" dirty="0"/>
              <a:t> </a:t>
            </a:r>
            <a:r>
              <a:rPr lang="en-US" dirty="0" err="1"/>
              <a:t>slučaj</a:t>
            </a:r>
            <a:r>
              <a:rPr lang="en-US" dirty="0"/>
              <a:t> – </a:t>
            </a:r>
            <a:r>
              <a:rPr lang="en-US" b="1" dirty="0" err="1"/>
              <a:t>zvezdanu</a:t>
            </a:r>
            <a:r>
              <a:rPr lang="en-US" b="1" dirty="0"/>
              <a:t> </a:t>
            </a:r>
            <a:r>
              <a:rPr lang="en-US" b="1" dirty="0" err="1"/>
              <a:t>atmosferu</a:t>
            </a:r>
            <a:r>
              <a:rPr lang="en-US" b="1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Rešenje</a:t>
            </a:r>
            <a:r>
              <a:rPr lang="en-US" dirty="0"/>
              <a:t> JPZ za </a:t>
            </a:r>
            <a:r>
              <a:rPr lang="en-US" dirty="0" err="1"/>
              <a:t>atmosferu</a:t>
            </a:r>
            <a:r>
              <a:rPr lang="en-US" dirty="0"/>
              <a:t> + </a:t>
            </a:r>
            <a:r>
              <a:rPr lang="en-US" dirty="0" err="1"/>
              <a:t>apsorpcija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emisija</a:t>
            </a:r>
            <a:r>
              <a:rPr lang="en-US" dirty="0"/>
              <a:t> u </a:t>
            </a:r>
            <a:r>
              <a:rPr lang="en-US" dirty="0" err="1"/>
              <a:t>zvezdanoj</a:t>
            </a:r>
            <a:r>
              <a:rPr lang="en-US" dirty="0"/>
              <a:t> </a:t>
            </a:r>
            <a:r>
              <a:rPr lang="en-US" dirty="0" err="1"/>
              <a:t>atmosferi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6F050-CB21-172B-DF77-0193929C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2960" y="2971800"/>
            <a:ext cx="3390479" cy="64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378E-A950-A6FB-C260-56057C367C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Jednačina prenosa u 1D atmosferi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33B80-125F-1D9B-7191-7A78713336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1D plan-</a:t>
            </a:r>
            <a:r>
              <a:rPr lang="en-US" dirty="0" err="1"/>
              <a:t>paralena</a:t>
            </a:r>
            <a:r>
              <a:rPr lang="en-US" dirty="0"/>
              <a:t> vs 1D </a:t>
            </a:r>
            <a:r>
              <a:rPr lang="en-US" dirty="0" err="1"/>
              <a:t>sferna</a:t>
            </a:r>
            <a:r>
              <a:rPr lang="en-US" dirty="0"/>
              <a:t> </a:t>
            </a:r>
            <a:r>
              <a:rPr lang="en-US" dirty="0" err="1"/>
              <a:t>geometrija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65373-E375-5832-0AAD-64D4ACC302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483559"/>
            <a:ext cx="3828959" cy="387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95888-558F-911E-321B-E947C4C8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1920" y="1143000"/>
            <a:ext cx="4457880" cy="446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F9E7-5DB2-2FA3-FA9A-77D40001E0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Jednačina prenosa zračenja u 1D atmosferama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3EDE-AB1D-B583-00A1-E10D27BECA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1144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diskusije</a:t>
            </a:r>
            <a:r>
              <a:rPr lang="en-US" dirty="0"/>
              <a:t> </a:t>
            </a:r>
            <a:r>
              <a:rPr lang="en-US" dirty="0" err="1"/>
              <a:t>dobijamo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Odnosno</a:t>
            </a:r>
            <a:r>
              <a:rPr lang="en-US" dirty="0"/>
              <a:t>, </a:t>
            </a:r>
            <a:r>
              <a:rPr lang="en-US" dirty="0" err="1"/>
              <a:t>uvodeći</a:t>
            </a:r>
            <a:r>
              <a:rPr lang="en-US" dirty="0"/>
              <a:t> </a:t>
            </a:r>
            <a:r>
              <a:rPr lang="en-US" dirty="0" err="1"/>
              <a:t>optičku</a:t>
            </a:r>
            <a:r>
              <a:rPr lang="en-US" dirty="0"/>
              <a:t> </a:t>
            </a:r>
            <a:r>
              <a:rPr lang="en-US" dirty="0" err="1"/>
              <a:t>dubinu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čuveno</a:t>
            </a:r>
            <a:r>
              <a:rPr lang="en-US" dirty="0"/>
              <a:t> </a:t>
            </a:r>
            <a:r>
              <a:rPr lang="en-US" b="1" dirty="0">
                <a:solidFill>
                  <a:srgbClr val="8E0000"/>
                </a:solidFill>
              </a:rPr>
              <a:t>“mi”: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ovoj</a:t>
            </a:r>
            <a:r>
              <a:rPr lang="en-US" dirty="0"/>
              <a:t> </a:t>
            </a:r>
            <a:r>
              <a:rPr lang="en-US" dirty="0" err="1"/>
              <a:t>formulaciji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dekuplovane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jednačinu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odvojeno</a:t>
            </a:r>
            <a:r>
              <a:rPr lang="en-US" dirty="0"/>
              <a:t> za </a:t>
            </a:r>
            <a:r>
              <a:rPr lang="en-US" dirty="0" err="1"/>
              <a:t>svaku</a:t>
            </a:r>
            <a:r>
              <a:rPr lang="en-US" dirty="0"/>
              <a:t> </a:t>
            </a:r>
            <a:r>
              <a:rPr lang="en-US" dirty="0" err="1"/>
              <a:t>talasnu</a:t>
            </a:r>
            <a:r>
              <a:rPr lang="en-US" dirty="0"/>
              <a:t> </a:t>
            </a:r>
            <a:r>
              <a:rPr lang="en-US" dirty="0" err="1"/>
              <a:t>dužinu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zanima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aproksimacija</a:t>
            </a:r>
            <a:r>
              <a:rPr lang="en-US" dirty="0"/>
              <a:t> </a:t>
            </a:r>
            <a:r>
              <a:rPr lang="en-US" b="1" dirty="0" err="1"/>
              <a:t>sive</a:t>
            </a:r>
            <a:r>
              <a:rPr lang="en-US" b="1" dirty="0"/>
              <a:t> </a:t>
            </a:r>
            <a:r>
              <a:rPr lang="en-US" b="1" dirty="0" err="1"/>
              <a:t>atmosfere</a:t>
            </a:r>
            <a:r>
              <a:rPr lang="en-US" b="1" dirty="0"/>
              <a:t> </a:t>
            </a:r>
            <a:r>
              <a:rPr lang="en-US" dirty="0" err="1"/>
              <a:t>razmatra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talasnu</a:t>
            </a:r>
            <a:r>
              <a:rPr lang="en-US" dirty="0"/>
              <a:t> </a:t>
            </a:r>
            <a:r>
              <a:rPr lang="en-US" dirty="0" err="1"/>
              <a:t>dužinu</a:t>
            </a:r>
            <a:r>
              <a:rPr lang="en-US" dirty="0"/>
              <a:t>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srednji</a:t>
            </a:r>
            <a:r>
              <a:rPr lang="en-US" dirty="0"/>
              <a:t>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za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79AF-9744-B622-D603-8637D1BE72B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38280" y="1297080"/>
            <a:ext cx="5200200" cy="67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BCF81-B5E0-8A97-94C7-5F4B7EECF9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8600" y="2713320"/>
            <a:ext cx="4219200" cy="7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F84B-969F-40C7-3D03-396E291766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Računanje izlaznog spektra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F0A21-5330-A8B1-9268-94C604036E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Data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raspodela</a:t>
            </a:r>
            <a:r>
              <a:rPr lang="en-US" dirty="0"/>
              <a:t> T, p, </a:t>
            </a:r>
            <a:r>
              <a:rPr lang="en-US" dirty="0" err="1"/>
              <a:t>hemijski</a:t>
            </a:r>
            <a:r>
              <a:rPr lang="en-US" dirty="0"/>
              <a:t> </a:t>
            </a:r>
            <a:r>
              <a:rPr lang="en-US" dirty="0" err="1"/>
              <a:t>sastav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visinom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Biramo</a:t>
            </a:r>
            <a:r>
              <a:rPr lang="en-US" dirty="0"/>
              <a:t> </a:t>
            </a:r>
            <a:r>
              <a:rPr lang="en-US" dirty="0" err="1"/>
              <a:t>talasnu</a:t>
            </a:r>
            <a:r>
              <a:rPr lang="en-US" dirty="0"/>
              <a:t> </a:t>
            </a:r>
            <a:r>
              <a:rPr lang="en-US" dirty="0" err="1"/>
              <a:t>dužinu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svakoj</a:t>
            </a:r>
            <a:r>
              <a:rPr lang="en-US" dirty="0"/>
              <a:t> </a:t>
            </a:r>
            <a:r>
              <a:rPr lang="en-US" dirty="0" err="1"/>
              <a:t>tački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računamo</a:t>
            </a:r>
            <a:r>
              <a:rPr lang="en-US" dirty="0"/>
              <a:t> </a:t>
            </a:r>
            <a:r>
              <a:rPr lang="en-US" dirty="0" err="1"/>
              <a:t>koeficijente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Računamo</a:t>
            </a:r>
            <a:r>
              <a:rPr lang="en-US" dirty="0"/>
              <a:t> </a:t>
            </a:r>
            <a:r>
              <a:rPr lang="en-US" dirty="0" err="1"/>
              <a:t>skalu</a:t>
            </a:r>
            <a:r>
              <a:rPr lang="en-US" dirty="0"/>
              <a:t> </a:t>
            </a:r>
            <a:r>
              <a:rPr lang="en-US" dirty="0" err="1"/>
              <a:t>optičke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izvora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Integralimo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Ponavljamo</a:t>
            </a:r>
            <a:r>
              <a:rPr lang="en-US" dirty="0"/>
              <a:t> za </a:t>
            </a:r>
            <a:r>
              <a:rPr lang="en-US" dirty="0" err="1"/>
              <a:t>ostale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→ To je </a:t>
            </a: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7FC6B-CBE2-A922-45B9-F45FD4A371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43040" y="3001320"/>
            <a:ext cx="3190680" cy="7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AE47-84B9-CB76-EAB8-5908034378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Pitanje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E8894-14D4-D273-06D4-FA8D08B64B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u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drugoj</a:t>
            </a:r>
            <a:r>
              <a:rPr lang="en-US" dirty="0"/>
              <a:t> </a:t>
            </a:r>
            <a:r>
              <a:rPr lang="en-US" dirty="0" err="1"/>
              <a:t>tački</a:t>
            </a:r>
            <a:r>
              <a:rPr lang="en-US" dirty="0"/>
              <a:t>, a ne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površini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rešiti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na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tabli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F5FA-6120-BC17-F9CE-60EF45C531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Formalno rešenje jednačine prenosa: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4316F-D952-B148-73E1-8306ACB98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Za ulazno i izlazno zračenje formalno rešenje ima sledeći oblik: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U principu, atmosfera ne mora da bude polubeskonačna. Šta onda?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r>
              <a:rPr lang="en-US"/>
              <a:t>Ulazno zračenje ne mora da bude nula. Šta onda?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17676-0633-EAD1-143B-E0A334DE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24079" y="1415880"/>
            <a:ext cx="3828600" cy="159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A9738-92F2-E67F-76C9-7EF41B69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51B0-F8E7-A2A5-483F-792636538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Podsetnik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6CA67-6F65-F319-00A2-929D22619B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je da </a:t>
            </a:r>
            <a:r>
              <a:rPr lang="en-US" dirty="0" err="1"/>
              <a:t>razumemo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opišemo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interaguju</a:t>
            </a:r>
            <a:r>
              <a:rPr lang="en-US" dirty="0"/>
              <a:t> </a:t>
            </a: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zračenje</a:t>
            </a:r>
            <a:r>
              <a:rPr lang="en-US" dirty="0"/>
              <a:t> u </a:t>
            </a:r>
            <a:r>
              <a:rPr lang="en-US" dirty="0" err="1"/>
              <a:t>njoj</a:t>
            </a:r>
            <a:r>
              <a:rPr lang="en-US" dirty="0"/>
              <a:t>. To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spektre</a:t>
            </a:r>
            <a:r>
              <a:rPr lang="en-US" dirty="0"/>
              <a:t> za </a:t>
            </a:r>
            <a:r>
              <a:rPr lang="en-US" dirty="0" err="1"/>
              <a:t>dijagnostiku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Atmosfera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je </a:t>
            </a:r>
            <a:r>
              <a:rPr lang="en-US" dirty="0" err="1"/>
              <a:t>nehomogena</a:t>
            </a:r>
            <a:r>
              <a:rPr lang="en-US" dirty="0"/>
              <a:t>, </a:t>
            </a:r>
            <a:r>
              <a:rPr lang="en-US" dirty="0" err="1"/>
              <a:t>zavisi</a:t>
            </a:r>
            <a:r>
              <a:rPr lang="en-US" dirty="0"/>
              <a:t> od (x, y, z, t).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Polje </a:t>
            </a:r>
            <a:r>
              <a:rPr lang="en-US" dirty="0" err="1"/>
              <a:t>zračenja</a:t>
            </a:r>
            <a:r>
              <a:rPr lang="en-US" dirty="0"/>
              <a:t> je </a:t>
            </a:r>
            <a:r>
              <a:rPr lang="en-US" dirty="0" err="1"/>
              <a:t>opisano</a:t>
            </a:r>
            <a:r>
              <a:rPr lang="en-US" dirty="0"/>
              <a:t> </a:t>
            </a:r>
            <a:r>
              <a:rPr lang="en-US" dirty="0" err="1"/>
              <a:t>specifičnim</a:t>
            </a:r>
            <a:r>
              <a:rPr lang="en-US" dirty="0"/>
              <a:t> </a:t>
            </a:r>
            <a:r>
              <a:rPr lang="en-US" dirty="0" err="1"/>
              <a:t>monohromatskim</a:t>
            </a:r>
            <a:r>
              <a:rPr lang="en-US" dirty="0"/>
              <a:t> </a:t>
            </a:r>
            <a:r>
              <a:rPr lang="en-US" dirty="0" err="1"/>
              <a:t>intenzitetom</a:t>
            </a:r>
            <a:r>
              <a:rPr lang="en-US" dirty="0"/>
              <a:t>.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od </a:t>
            </a:r>
            <a:r>
              <a:rPr lang="en-US" dirty="0" err="1"/>
              <a:t>pravca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(</a:t>
            </a:r>
            <a:r>
              <a:rPr lang="en-US" dirty="0" err="1"/>
              <a:t>frekvencije</a:t>
            </a:r>
            <a:r>
              <a:rPr lang="en-US" dirty="0"/>
              <a:t>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da </a:t>
            </a:r>
            <a:r>
              <a:rPr lang="en-US" dirty="0" err="1"/>
              <a:t>izračunamo</a:t>
            </a:r>
            <a:r>
              <a:rPr lang="en-US" dirty="0"/>
              <a:t>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, u </a:t>
            </a:r>
            <a:r>
              <a:rPr lang="en-US" dirty="0" err="1"/>
              <a:t>željenim</a:t>
            </a:r>
            <a:r>
              <a:rPr lang="en-US" dirty="0"/>
              <a:t> </a:t>
            </a:r>
            <a:r>
              <a:rPr lang="en-US" dirty="0" err="1"/>
              <a:t>pravcima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opisivati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diferencijalna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zove</a:t>
            </a:r>
            <a:r>
              <a:rPr lang="en-US" dirty="0"/>
              <a:t> </a:t>
            </a:r>
            <a:r>
              <a:rPr lang="en-US" dirty="0" err="1"/>
              <a:t>jednačina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Pre toga par </a:t>
            </a:r>
            <a:r>
              <a:rPr lang="en-US" dirty="0" err="1"/>
              <a:t>pitanja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576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0E13-09B6-E018-4833-D47577CF3E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Formalno rešenje jednačine prenosa: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122E1-55AD-3CB2-B099-6F028EF05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Za ulazno i izlazno zračenje formalno rešenje ima sledeći oblik: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/>
              <a:t>Ovo je nekad poznato i kao </a:t>
            </a:r>
            <a:r>
              <a:rPr lang="en-US" b="1"/>
              <a:t>integralni oblik </a:t>
            </a:r>
            <a:r>
              <a:rPr lang="en-US"/>
              <a:t>jednačine prenosa. U praksi, kada JPZ rešavamo numerički, za neke zadate (tabelarne) vrednosti funkcije izvora, naši numerički metodi se zasnivaju na ovome.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463C0-630E-767C-967B-DBDFC164B6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24079" y="1415880"/>
            <a:ext cx="3828600" cy="159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14CF-C843-5A97-D03F-51AA3867F9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Još malo o optičkoj dubini: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977D7-9A6D-AF00-178E-0D0BDBE4F2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5480" y="914400"/>
            <a:ext cx="96854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Optička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(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) </a:t>
            </a:r>
            <a:r>
              <a:rPr lang="en-US" dirty="0" err="1"/>
              <a:t>izražava</a:t>
            </a:r>
            <a:r>
              <a:rPr lang="en-US" dirty="0"/>
              <a:t> </a:t>
            </a:r>
            <a:r>
              <a:rPr lang="en-US" dirty="0" err="1"/>
              <a:t>verovatnoću</a:t>
            </a:r>
            <a:r>
              <a:rPr lang="en-US" dirty="0"/>
              <a:t> (</a:t>
            </a:r>
            <a:r>
              <a:rPr lang="en-US" dirty="0" err="1"/>
              <a:t>direktnog</a:t>
            </a:r>
            <a:r>
              <a:rPr lang="en-US" dirty="0"/>
              <a:t>!) </a:t>
            </a:r>
            <a:r>
              <a:rPr lang="en-US" dirty="0" err="1"/>
              <a:t>bekstva</a:t>
            </a:r>
            <a:r>
              <a:rPr lang="en-US" dirty="0"/>
              <a:t> </a:t>
            </a:r>
            <a:r>
              <a:rPr lang="en-US" dirty="0" err="1"/>
              <a:t>fotona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talasne</a:t>
            </a:r>
            <a:r>
              <a:rPr lang="en-US" dirty="0"/>
              <a:t> </a:t>
            </a:r>
            <a:r>
              <a:rPr lang="en-US" dirty="0" err="1"/>
              <a:t>dužine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zamislimo</a:t>
            </a:r>
            <a:r>
              <a:rPr lang="en-US" dirty="0"/>
              <a:t> </a:t>
            </a:r>
            <a:r>
              <a:rPr lang="en-US" dirty="0" err="1"/>
              <a:t>homogenu</a:t>
            </a:r>
            <a:r>
              <a:rPr lang="en-US" dirty="0"/>
              <a:t> </a:t>
            </a:r>
            <a:r>
              <a:rPr lang="en-US" dirty="0" err="1"/>
              <a:t>sredinu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setimo</a:t>
            </a:r>
            <a:r>
              <a:rPr lang="en-US" dirty="0"/>
              <a:t> se </a:t>
            </a:r>
            <a:r>
              <a:rPr lang="en-US" dirty="0" err="1"/>
              <a:t>definicije</a:t>
            </a:r>
            <a:r>
              <a:rPr lang="en-US" dirty="0"/>
              <a:t> </a:t>
            </a:r>
            <a:r>
              <a:rPr lang="en-US" dirty="0" err="1"/>
              <a:t>srednjeg</a:t>
            </a:r>
            <a:r>
              <a:rPr lang="en-US" dirty="0"/>
              <a:t> </a:t>
            </a:r>
            <a:r>
              <a:rPr lang="en-US" dirty="0" err="1"/>
              <a:t>slobodnog</a:t>
            </a:r>
            <a:r>
              <a:rPr lang="en-US" dirty="0"/>
              <a:t> puta: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srednjih</a:t>
            </a:r>
            <a:r>
              <a:rPr lang="en-US" dirty="0"/>
              <a:t> </a:t>
            </a:r>
            <a:r>
              <a:rPr lang="en-US" dirty="0" err="1"/>
              <a:t>slobodnih</a:t>
            </a:r>
            <a:r>
              <a:rPr lang="en-US" dirty="0"/>
              <a:t> </a:t>
            </a:r>
            <a:r>
              <a:rPr lang="en-US" dirty="0" err="1"/>
              <a:t>puteva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datoj</a:t>
            </a:r>
            <a:r>
              <a:rPr lang="en-US" dirty="0"/>
              <a:t> </a:t>
            </a:r>
            <a:r>
              <a:rPr lang="en-US" dirty="0" err="1"/>
              <a:t>talasnoj</a:t>
            </a:r>
            <a:r>
              <a:rPr lang="en-US" dirty="0"/>
              <a:t> </a:t>
            </a:r>
            <a:r>
              <a:rPr lang="en-US" dirty="0" err="1"/>
              <a:t>dužini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2D8CE-B84D-EF21-9BAE-E1A630D446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02840" y="1819080"/>
            <a:ext cx="1495079" cy="35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326BD-DCFC-FF2D-D124-DEDCCEA5FB5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14399" y="2989800"/>
            <a:ext cx="2847600" cy="146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83C9-36F7-3DF3-D2FA-04B1CDD946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2C6F9-51D2-94B3-8D0B-67C7011EBE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Koliki</a:t>
            </a:r>
            <a:r>
              <a:rPr lang="en-US" dirty="0"/>
              <a:t> je </a:t>
            </a:r>
            <a:r>
              <a:rPr lang="en-US" dirty="0" err="1"/>
              <a:t>očekivani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put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preći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</a:t>
            </a:r>
            <a:r>
              <a:rPr lang="en-US" dirty="0" err="1"/>
              <a:t>gustu</a:t>
            </a:r>
            <a:r>
              <a:rPr lang="en-US" dirty="0"/>
              <a:t> </a:t>
            </a:r>
            <a:r>
              <a:rPr lang="en-US" dirty="0" err="1"/>
              <a:t>sredinu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BB1B-E7E7-D433-7480-01E6479326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FBB3-9FCA-C981-B3CB-E300DF5A59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Koliki</a:t>
            </a:r>
            <a:r>
              <a:rPr lang="en-US" dirty="0"/>
              <a:t> je </a:t>
            </a:r>
            <a:r>
              <a:rPr lang="en-US" dirty="0" err="1"/>
              <a:t>očekivani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put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preći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optički</a:t>
            </a:r>
            <a:r>
              <a:rPr lang="en-US" dirty="0"/>
              <a:t> </a:t>
            </a:r>
            <a:r>
              <a:rPr lang="en-US" dirty="0" err="1"/>
              <a:t>gustu</a:t>
            </a:r>
            <a:r>
              <a:rPr lang="en-US" dirty="0"/>
              <a:t> </a:t>
            </a:r>
            <a:r>
              <a:rPr lang="en-US" dirty="0" err="1"/>
              <a:t>sredinu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Famozna</a:t>
            </a:r>
            <a:r>
              <a:rPr lang="en-US" dirty="0"/>
              <a:t> “</a:t>
            </a:r>
            <a:r>
              <a:rPr lang="en-US" dirty="0" err="1"/>
              <a:t>optička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jednako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”.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Nekad</a:t>
            </a:r>
            <a:r>
              <a:rPr lang="en-US" dirty="0"/>
              <a:t> </a:t>
            </a:r>
            <a:r>
              <a:rPr lang="en-US" dirty="0" err="1"/>
              <a:t>poznata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Eddingtonova</a:t>
            </a:r>
            <a:r>
              <a:rPr lang="en-US" b="1" dirty="0"/>
              <a:t> </a:t>
            </a:r>
            <a:r>
              <a:rPr lang="en-US" b="1" dirty="0" err="1"/>
              <a:t>aproksimacija</a:t>
            </a:r>
            <a:r>
              <a:rPr lang="en-US" b="1" dirty="0"/>
              <a:t>”. </a:t>
            </a:r>
            <a:r>
              <a:rPr lang="en-US" dirty="0"/>
              <a:t>(</a:t>
            </a:r>
            <a:r>
              <a:rPr lang="en-US" dirty="0" err="1"/>
              <a:t>Uradite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2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Vežbi</a:t>
            </a:r>
            <a:r>
              <a:rPr lang="en-US" dirty="0"/>
              <a:t> #2,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niste</a:t>
            </a:r>
            <a:r>
              <a:rPr lang="en-US" dirty="0"/>
              <a:t>!)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Ne </a:t>
            </a:r>
            <a:r>
              <a:rPr lang="en-US" dirty="0" err="1"/>
              <a:t>zaboravite</a:t>
            </a:r>
            <a:r>
              <a:rPr lang="en-US" dirty="0"/>
              <a:t>: </a:t>
            </a:r>
            <a:r>
              <a:rPr lang="en-US" b="1" dirty="0" err="1"/>
              <a:t>optička</a:t>
            </a:r>
            <a:r>
              <a:rPr lang="en-US" b="1" dirty="0"/>
              <a:t> </a:t>
            </a:r>
            <a:r>
              <a:rPr lang="en-US" b="1" dirty="0" err="1"/>
              <a:t>dubina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različitim</a:t>
            </a:r>
            <a:r>
              <a:rPr lang="en-US" b="1" dirty="0"/>
              <a:t> </a:t>
            </a:r>
            <a:r>
              <a:rPr lang="en-US" b="1" dirty="0" err="1"/>
              <a:t>talasnim</a:t>
            </a:r>
            <a:r>
              <a:rPr lang="en-US" b="1" dirty="0"/>
              <a:t> </a:t>
            </a:r>
            <a:r>
              <a:rPr lang="en-US" b="1" dirty="0" err="1"/>
              <a:t>dužinama</a:t>
            </a:r>
            <a:r>
              <a:rPr lang="en-US" b="1" dirty="0"/>
              <a:t> </a:t>
            </a:r>
            <a:r>
              <a:rPr lang="en-US" b="1" dirty="0" err="1"/>
              <a:t>odgovara</a:t>
            </a:r>
            <a:r>
              <a:rPr lang="en-US" b="1" dirty="0"/>
              <a:t> </a:t>
            </a:r>
            <a:r>
              <a:rPr lang="en-US" b="1" dirty="0" err="1"/>
              <a:t>različitim</a:t>
            </a:r>
            <a:r>
              <a:rPr lang="en-US" b="1" dirty="0"/>
              <a:t> </a:t>
            </a:r>
            <a:r>
              <a:rPr lang="en-US" b="1" dirty="0" err="1"/>
              <a:t>geometrijskim</a:t>
            </a:r>
            <a:r>
              <a:rPr lang="en-US" b="1" dirty="0"/>
              <a:t> </a:t>
            </a:r>
            <a:r>
              <a:rPr lang="en-US" b="1" dirty="0" err="1"/>
              <a:t>putevima</a:t>
            </a:r>
            <a:r>
              <a:rPr lang="en-US" b="1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FF472-55ED-C474-FBFA-942EEBF9FB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1479" y="1661759"/>
            <a:ext cx="3133439" cy="8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A8F1-188D-AA32-1142-D95F826421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“Dubina formiranja”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49264-42CD-7619-DC0F-45E68BED2E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3272400"/>
            <a:ext cx="9685440" cy="21600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Fotoni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talasnih</a:t>
            </a:r>
            <a:r>
              <a:rPr lang="en-US" dirty="0"/>
              <a:t> </a:t>
            </a:r>
            <a:r>
              <a:rPr lang="en-US" dirty="0" err="1"/>
              <a:t>dužina</a:t>
            </a:r>
            <a:r>
              <a:rPr lang="en-US" dirty="0"/>
              <a:t> </a:t>
            </a:r>
            <a:r>
              <a:rPr lang="en-US" dirty="0" err="1"/>
              <a:t>dolaze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dubina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dubinama</a:t>
            </a:r>
            <a:r>
              <a:rPr lang="en-US" dirty="0"/>
              <a:t> </a:t>
            </a:r>
            <a:r>
              <a:rPr lang="en-US" dirty="0" err="1"/>
              <a:t>atmosfere</a:t>
            </a:r>
            <a:r>
              <a:rPr lang="en-US" dirty="0"/>
              <a:t> </a:t>
            </a:r>
            <a:r>
              <a:rPr lang="en-US" dirty="0" err="1"/>
              <a:t>vladaju</a:t>
            </a:r>
            <a:r>
              <a:rPr lang="en-US" dirty="0"/>
              <a:t> </a:t>
            </a:r>
            <a:r>
              <a:rPr lang="en-US" dirty="0" err="1"/>
              <a:t>različiti</a:t>
            </a:r>
            <a:r>
              <a:rPr lang="en-US" dirty="0"/>
              <a:t> </a:t>
            </a:r>
            <a:r>
              <a:rPr lang="en-US" dirty="0" err="1"/>
              <a:t>uslovi</a:t>
            </a:r>
            <a:r>
              <a:rPr lang="en-US" dirty="0"/>
              <a:t> →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intenzitete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različita</a:t>
            </a:r>
            <a:r>
              <a:rPr lang="en-US" dirty="0"/>
              <a:t> </a:t>
            </a:r>
            <a:r>
              <a:rPr lang="en-US" dirty="0" err="1"/>
              <a:t>apsolutno</a:t>
            </a:r>
            <a:r>
              <a:rPr lang="en-US" dirty="0"/>
              <a:t> </a:t>
            </a:r>
            <a:r>
              <a:rPr lang="en-US" dirty="0" err="1"/>
              <a:t>crna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B879E-0E41-A2F5-3313-9C9BD77F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1799" y="816120"/>
            <a:ext cx="5124600" cy="238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9A1BB-DD58-572B-E94D-D1303EF347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77200" y="1371599"/>
            <a:ext cx="495000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9876B-C7FC-B2F1-CD65-B99DD877D6D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677200" y="1726920"/>
            <a:ext cx="504359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09696-6A5E-BC62-580E-D6695695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667839" y="2002680"/>
            <a:ext cx="504359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92886-508D-1630-1DC7-731668A5978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667839" y="2467439"/>
            <a:ext cx="504359" cy="27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20B7E-7D90-5BF9-3B7F-3C87F79C2BF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629400" y="1600200"/>
            <a:ext cx="910799" cy="79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778E-3FCC-D5AB-1FEA-83ECF5EB00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Setimo 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7FD87-0884-156E-3AAC-9A95CDC1C8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811440"/>
            <a:ext cx="37418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Neprozračnost</a:t>
            </a:r>
            <a:r>
              <a:rPr lang="en-US" dirty="0"/>
              <a:t> je </a:t>
            </a:r>
            <a:r>
              <a:rPr lang="en-US" dirty="0" err="1"/>
              <a:t>različita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“</a:t>
            </a:r>
            <a:r>
              <a:rPr lang="en-US" dirty="0" err="1"/>
              <a:t>Vidimo</a:t>
            </a:r>
            <a:r>
              <a:rPr lang="en-US" dirty="0"/>
              <a:t>” </a:t>
            </a:r>
            <a:r>
              <a:rPr lang="en-US" dirty="0" err="1"/>
              <a:t>različite</a:t>
            </a:r>
            <a:r>
              <a:rPr lang="en-US" dirty="0"/>
              <a:t> temperature.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koji je </a:t>
            </a:r>
            <a:r>
              <a:rPr lang="en-US" dirty="0" err="1"/>
              <a:t>sačinjen</a:t>
            </a:r>
            <a:r>
              <a:rPr lang="en-US" dirty="0"/>
              <a:t> (u </a:t>
            </a:r>
            <a:r>
              <a:rPr lang="en-US" dirty="0" err="1"/>
              <a:t>prvoj</a:t>
            </a:r>
            <a:r>
              <a:rPr lang="en-US" dirty="0"/>
              <a:t> </a:t>
            </a:r>
            <a:r>
              <a:rPr lang="en-US" dirty="0" err="1"/>
              <a:t>aproksimaciji</a:t>
            </a:r>
            <a:r>
              <a:rPr lang="en-US" dirty="0"/>
              <a:t>) od </a:t>
            </a:r>
            <a:r>
              <a:rPr lang="en-US" dirty="0" err="1"/>
              <a:t>spekatara</a:t>
            </a:r>
            <a:r>
              <a:rPr lang="en-US" dirty="0"/>
              <a:t> </a:t>
            </a:r>
            <a:r>
              <a:rPr lang="en-US" dirty="0" err="1"/>
              <a:t>crnih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talasnim</a:t>
            </a:r>
            <a:r>
              <a:rPr lang="en-US" dirty="0"/>
              <a:t> </a:t>
            </a:r>
            <a:r>
              <a:rPr lang="en-US" dirty="0" err="1"/>
              <a:t>dužinama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C3CC7-FF01-4FB2-28B0-01FB96C715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29000" y="360"/>
            <a:ext cx="6628320" cy="566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4A89-9F01-CDC7-D993-D528CD5854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Setimo 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F739D-2C55-A39C-ECE8-D8695B94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29000" y="360"/>
            <a:ext cx="6628320" cy="56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10A7F-3ED7-222A-67D2-6B053F532D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811440"/>
            <a:ext cx="3741840" cy="444636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Na </a:t>
            </a:r>
            <a:r>
              <a:rPr lang="en-US" dirty="0" err="1"/>
              <a:t>vežbama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skokove</a:t>
            </a:r>
            <a:r>
              <a:rPr lang="en-US" dirty="0"/>
              <a:t> </a:t>
            </a:r>
            <a:r>
              <a:rPr lang="en-US" dirty="0" err="1"/>
              <a:t>razumeli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: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772AF-F653-9F9B-DC96-E938134787D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320" y="2780639"/>
            <a:ext cx="4057200" cy="437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4D571-F8DC-327D-EA9D-9602A08F89CF}"/>
              </a:ext>
            </a:extLst>
          </p:cNvPr>
          <p:cNvSpPr txBox="1"/>
          <p:nvPr/>
        </p:nvSpPr>
        <p:spPr>
          <a:xfrm>
            <a:off x="144360" y="1600200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Izlazni intenzitet (spektar)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3DC53-899D-1708-9B8B-A4742A1243B5}"/>
              </a:ext>
            </a:extLst>
          </p:cNvPr>
          <p:cNvSpPr txBox="1"/>
          <p:nvPr/>
        </p:nvSpPr>
        <p:spPr>
          <a:xfrm>
            <a:off x="144720" y="3510360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Intenzitet na donjoj granici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88F7B-24F3-A240-E3FB-9A30B6FB0120}"/>
              </a:ext>
            </a:extLst>
          </p:cNvPr>
          <p:cNvSpPr txBox="1"/>
          <p:nvPr/>
        </p:nvSpPr>
        <p:spPr>
          <a:xfrm>
            <a:off x="914400" y="2142000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Funkcija izvora u atmosferi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89045-280D-3068-EE53-E84AA471095E}"/>
              </a:ext>
            </a:extLst>
          </p:cNvPr>
          <p:cNvSpPr txBox="1"/>
          <p:nvPr/>
        </p:nvSpPr>
        <p:spPr>
          <a:xfrm>
            <a:off x="685799" y="4114800"/>
            <a:ext cx="3886200" cy="633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Ukupna optička debljina atmosfere</a:t>
            </a: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F7594F4F-7517-4DA3-97D2-A21FB7C39227}"/>
              </a:ext>
            </a:extLst>
          </p:cNvPr>
          <p:cNvSpPr/>
          <p:nvPr/>
        </p:nvSpPr>
        <p:spPr>
          <a:xfrm flipH="1">
            <a:off x="228600" y="1962000"/>
            <a:ext cx="457199" cy="7811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3A9F73FA-ECB6-10CA-AAFC-D3F4BDAB0FEC}"/>
              </a:ext>
            </a:extLst>
          </p:cNvPr>
          <p:cNvSpPr/>
          <p:nvPr/>
        </p:nvSpPr>
        <p:spPr>
          <a:xfrm flipV="1">
            <a:off x="914400" y="3218400"/>
            <a:ext cx="0" cy="439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E0C9C462-ED24-8F13-8C40-B459667735EC}"/>
              </a:ext>
            </a:extLst>
          </p:cNvPr>
          <p:cNvSpPr/>
          <p:nvPr/>
        </p:nvSpPr>
        <p:spPr>
          <a:xfrm>
            <a:off x="1828800" y="2503800"/>
            <a:ext cx="457200" cy="2393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A32C8D2C-3D2B-5CFF-A9A2-E05384909BAE}"/>
              </a:ext>
            </a:extLst>
          </p:cNvPr>
          <p:cNvSpPr/>
          <p:nvPr/>
        </p:nvSpPr>
        <p:spPr>
          <a:xfrm flipV="1">
            <a:off x="2286000" y="2971800"/>
            <a:ext cx="1600200" cy="11430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711-A724-BA17-334E-018F104E48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“Intuitivno” formalno rešenje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853EC-7CE6-FFEE-8335-41E5E987D9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3200400"/>
            <a:ext cx="9685440" cy="2160000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Ukoliko</a:t>
            </a:r>
            <a:r>
              <a:rPr lang="en-US" dirty="0"/>
              <a:t> je “</a:t>
            </a:r>
            <a:r>
              <a:rPr lang="en-US" dirty="0" err="1"/>
              <a:t>temperatura</a:t>
            </a:r>
            <a:r>
              <a:rPr lang="en-US" dirty="0"/>
              <a:t>” </a:t>
            </a:r>
            <a:r>
              <a:rPr lang="en-US" dirty="0" err="1"/>
              <a:t>ulaznog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veća</a:t>
            </a:r>
            <a:r>
              <a:rPr lang="en-US" dirty="0"/>
              <a:t> od temperature </a:t>
            </a:r>
            <a:r>
              <a:rPr lang="en-US" dirty="0" err="1"/>
              <a:t>atmosfere</a:t>
            </a:r>
            <a:r>
              <a:rPr lang="en-US" dirty="0"/>
              <a:t>,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 je </a:t>
            </a:r>
            <a:r>
              <a:rPr lang="en-US" dirty="0" err="1"/>
              <a:t>manji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obrnuto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je </a:t>
            </a:r>
            <a:r>
              <a:rPr lang="en-US" dirty="0" err="1"/>
              <a:t>ekstremno</a:t>
            </a:r>
            <a:r>
              <a:rPr lang="en-US" dirty="0"/>
              <a:t> </a:t>
            </a:r>
            <a:r>
              <a:rPr lang="en-US" dirty="0" err="1"/>
              <a:t>jednostavan</a:t>
            </a:r>
            <a:r>
              <a:rPr lang="en-US" dirty="0"/>
              <a:t> model,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pomaže</a:t>
            </a:r>
            <a:r>
              <a:rPr lang="en-US" dirty="0"/>
              <a:t> da </a:t>
            </a:r>
            <a:r>
              <a:rPr lang="en-US" dirty="0" err="1"/>
              <a:t>razumemo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se </a:t>
            </a:r>
            <a:r>
              <a:rPr lang="en-US" dirty="0" err="1"/>
              <a:t>dešava</a:t>
            </a:r>
            <a:r>
              <a:rPr lang="en-US" dirty="0"/>
              <a:t>!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povežemo</a:t>
            </a:r>
            <a:r>
              <a:rPr lang="en-US" dirty="0"/>
              <a:t> </a:t>
            </a:r>
            <a:r>
              <a:rPr lang="en-US" dirty="0" err="1"/>
              <a:t>temperaturu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pričom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FCE94-72FE-DB62-5654-584FFFC578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64680" y="1700999"/>
            <a:ext cx="4057200" cy="437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62DA68-A8A1-0A73-4DB6-80AE9D8FA002}"/>
              </a:ext>
            </a:extLst>
          </p:cNvPr>
          <p:cNvSpPr txBox="1"/>
          <p:nvPr/>
        </p:nvSpPr>
        <p:spPr>
          <a:xfrm>
            <a:off x="228600" y="1663559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Izlazni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intenzitet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(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spektar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23348-16C0-C1A2-A973-207F4A6AF76A}"/>
              </a:ext>
            </a:extLst>
          </p:cNvPr>
          <p:cNvSpPr txBox="1"/>
          <p:nvPr/>
        </p:nvSpPr>
        <p:spPr>
          <a:xfrm>
            <a:off x="2286000" y="25146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Intenzitet na donjoj granici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A9DB-7C8C-B01C-209C-AB1863623027}"/>
              </a:ext>
            </a:extLst>
          </p:cNvPr>
          <p:cNvSpPr txBox="1"/>
          <p:nvPr/>
        </p:nvSpPr>
        <p:spPr>
          <a:xfrm>
            <a:off x="3902759" y="1062359"/>
            <a:ext cx="3429000" cy="361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Funkcija izvora u atmosferi</a:t>
            </a: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24045733-1DFB-FBD2-3B91-B1DDBD7328EF}"/>
              </a:ext>
            </a:extLst>
          </p:cNvPr>
          <p:cNvSpPr/>
          <p:nvPr/>
        </p:nvSpPr>
        <p:spPr>
          <a:xfrm flipV="1">
            <a:off x="3902759" y="2138760"/>
            <a:ext cx="0" cy="4392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A5E128D7-D7B9-5821-3F55-2EF46B84E6A8}"/>
              </a:ext>
            </a:extLst>
          </p:cNvPr>
          <p:cNvSpPr/>
          <p:nvPr/>
        </p:nvSpPr>
        <p:spPr>
          <a:xfrm>
            <a:off x="4817160" y="1424159"/>
            <a:ext cx="457200" cy="23940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F8500-8040-7330-CD47-580ABA1012C6}"/>
              </a:ext>
            </a:extLst>
          </p:cNvPr>
          <p:cNvSpPr txBox="1"/>
          <p:nvPr/>
        </p:nvSpPr>
        <p:spPr>
          <a:xfrm>
            <a:off x="7086600" y="1600200"/>
            <a:ext cx="2672541" cy="63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Ukupna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optička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debljina</a:t>
            </a:r>
            <a:r>
              <a:rPr lang="en-US" sz="1800" b="0" i="0" u="none" strike="noStrike" kern="1200" cap="none" dirty="0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latin typeface="Rubik Light" pitchFamily="18"/>
                <a:ea typeface="Microsoft YaHei" pitchFamily="2"/>
                <a:cs typeface="Arial" pitchFamily="2"/>
              </a:rPr>
              <a:t>atmosfere</a:t>
            </a:r>
            <a:endParaRPr lang="en-US" sz="1800" b="0" i="0" u="none" strike="noStrike" kern="1200" cap="none" dirty="0">
              <a:ln>
                <a:noFill/>
              </a:ln>
              <a:latin typeface="Rubik Light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9051-5FFD-D53E-FBD8-005D5D7D2C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Za funciju izvora – setimo se Kirchhoff-a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58B83-E6A0-E869-4DA7-95D4ED0A5C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2286000"/>
            <a:ext cx="9685440" cy="3074399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bi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globalna</a:t>
            </a:r>
            <a:r>
              <a:rPr lang="en-US" b="1" dirty="0"/>
              <a:t>) </a:t>
            </a:r>
            <a:r>
              <a:rPr lang="en-US" b="1" dirty="0" err="1"/>
              <a:t>termodinamička</a:t>
            </a:r>
            <a:r>
              <a:rPr lang="en-US" b="1" dirty="0"/>
              <a:t> </a:t>
            </a:r>
            <a:r>
              <a:rPr lang="en-US" b="1" dirty="0" err="1"/>
              <a:t>ravnoteža</a:t>
            </a:r>
            <a:r>
              <a:rPr lang="en-US" b="1" dirty="0"/>
              <a:t> (</a:t>
            </a:r>
            <a:r>
              <a:rPr lang="en-US" b="1" dirty="0" err="1"/>
              <a:t>termalna</a:t>
            </a:r>
            <a:r>
              <a:rPr lang="en-US" b="1" dirty="0"/>
              <a:t> </a:t>
            </a:r>
            <a:r>
              <a:rPr lang="en-US" b="1" dirty="0" err="1"/>
              <a:t>ravnoteža</a:t>
            </a:r>
            <a:r>
              <a:rPr lang="en-US" b="1" dirty="0"/>
              <a:t>). </a:t>
            </a:r>
            <a:r>
              <a:rPr lang="en-US" dirty="0" err="1"/>
              <a:t>Nulta</a:t>
            </a:r>
            <a:r>
              <a:rPr lang="en-US" dirty="0"/>
              <a:t> </a:t>
            </a:r>
            <a:r>
              <a:rPr lang="en-US" dirty="0" err="1"/>
              <a:t>aproksimacija</a:t>
            </a:r>
            <a:r>
              <a:rPr lang="en-US" dirty="0"/>
              <a:t> za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Medjutim</a:t>
            </a:r>
            <a:r>
              <a:rPr lang="en-US" dirty="0"/>
              <a:t>, </a:t>
            </a:r>
            <a:r>
              <a:rPr lang="en-US" dirty="0" err="1"/>
              <a:t>možemo</a:t>
            </a:r>
            <a:r>
              <a:rPr lang="en-US" dirty="0"/>
              <a:t> da </a:t>
            </a:r>
            <a:r>
              <a:rPr lang="en-US" dirty="0" err="1"/>
              <a:t>pretpostavimo</a:t>
            </a:r>
            <a:r>
              <a:rPr lang="en-US" dirty="0"/>
              <a:t> da se </a:t>
            </a:r>
            <a:r>
              <a:rPr lang="en-US" dirty="0" err="1"/>
              <a:t>koeficijenti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</a:t>
            </a:r>
            <a:r>
              <a:rPr lang="en-US" b="1" dirty="0" err="1"/>
              <a:t>lokalno</a:t>
            </a:r>
            <a:r>
              <a:rPr lang="en-US" b="1" dirty="0"/>
              <a:t> </a:t>
            </a:r>
            <a:r>
              <a:rPr lang="en-US" dirty="0" err="1"/>
              <a:t>ponašaju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ravnoteži</a:t>
            </a:r>
            <a:r>
              <a:rPr lang="en-US" dirty="0"/>
              <a:t> (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čestice</a:t>
            </a:r>
            <a:r>
              <a:rPr lang="en-US" dirty="0"/>
              <a:t> u </a:t>
            </a:r>
            <a:r>
              <a:rPr lang="en-US" dirty="0" err="1"/>
              <a:t>ravnoteži</a:t>
            </a:r>
            <a:r>
              <a:rPr lang="en-US" dirty="0"/>
              <a:t>), pa </a:t>
            </a:r>
            <a:r>
              <a:rPr lang="en-US" dirty="0" err="1"/>
              <a:t>važi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b="1" dirty="0" err="1"/>
              <a:t>Lokalna</a:t>
            </a:r>
            <a:r>
              <a:rPr lang="en-US" b="1" dirty="0"/>
              <a:t> </a:t>
            </a:r>
            <a:r>
              <a:rPr lang="en-US" b="1" dirty="0" err="1"/>
              <a:t>termodinamička</a:t>
            </a:r>
            <a:r>
              <a:rPr lang="en-US" b="1" dirty="0"/>
              <a:t> </a:t>
            </a:r>
            <a:r>
              <a:rPr lang="en-US" b="1" dirty="0" err="1"/>
              <a:t>ravnoteža</a:t>
            </a:r>
            <a:r>
              <a:rPr lang="en-US" b="1" dirty="0"/>
              <a:t>! </a:t>
            </a:r>
            <a:r>
              <a:rPr lang="en-US" dirty="0" err="1"/>
              <a:t>Intenzitet</a:t>
            </a:r>
            <a:r>
              <a:rPr lang="en-US" dirty="0"/>
              <a:t> je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jednačine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4BD72-CDCE-FFA8-A2D9-4BBBF3DE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09800" y="736920"/>
            <a:ext cx="265716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96F12-D3C4-9C02-67E7-3A33196CEC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76479" y="4173840"/>
            <a:ext cx="2323800" cy="133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D933-729C-8DE3-8925-5976EA9475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Lokalna termodinamička ravnoteža - čestice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7F79F-1B33-D769-06BF-6D3B9BF83C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1880" y="1010159"/>
            <a:ext cx="9848520" cy="424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47D734-C543-D831-D352-A37FB06DF1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360" y="1856519"/>
            <a:ext cx="2598840" cy="1799280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Fotonu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xyz</a:t>
            </a:r>
            <a:r>
              <a:rPr lang="en-US" dirty="0"/>
              <a:t> </a:t>
            </a:r>
            <a:r>
              <a:rPr lang="en-US" dirty="0" err="1"/>
              <a:t>godina</a:t>
            </a:r>
            <a:r>
              <a:rPr lang="en-US" dirty="0"/>
              <a:t> da </a:t>
            </a:r>
            <a:r>
              <a:rPr lang="en-US" dirty="0" err="1"/>
              <a:t>pobegne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centra </a:t>
            </a:r>
            <a:r>
              <a:rPr lang="en-US" dirty="0" err="1"/>
              <a:t>Sunca</a:t>
            </a:r>
            <a:r>
              <a:rPr lang="en-US" dirty="0"/>
              <a:t>” – Da li ova </a:t>
            </a:r>
            <a:r>
              <a:rPr lang="en-US" dirty="0" err="1"/>
              <a:t>pri</a:t>
            </a:r>
            <a:r>
              <a:rPr lang="sr-Latn-RS" dirty="0"/>
              <a:t>ča ima smisla? </a:t>
            </a:r>
          </a:p>
          <a:p>
            <a:pPr lvl="0">
              <a:spcBef>
                <a:spcPts val="0"/>
              </a:spcBef>
              <a:spcAft>
                <a:spcPts val="1582"/>
              </a:spcAft>
              <a:buNone/>
            </a:pPr>
            <a:r>
              <a:rPr lang="sr-Latn-RS" b="1" dirty="0">
                <a:solidFill>
                  <a:schemeClr val="accent1">
                    <a:lumMod val="75000"/>
                  </a:schemeClr>
                </a:solidFill>
              </a:rPr>
              <a:t>5-10 min diskusija.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80AF5-99FD-2BB7-0563-CB7CD0D6C3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518039"/>
            <a:ext cx="7025760" cy="447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1AFD-FD20-A65E-06C8-0FEFD8BE46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I za kraj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27920-4986-E30D-8D85-676192D824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, </a:t>
            </a:r>
            <a:r>
              <a:rPr lang="en-US" dirty="0" err="1"/>
              <a:t>rešimo</a:t>
            </a:r>
            <a:r>
              <a:rPr lang="en-US" dirty="0"/>
              <a:t> </a:t>
            </a:r>
            <a:r>
              <a:rPr lang="en-US" dirty="0" err="1"/>
              <a:t>slede</a:t>
            </a:r>
            <a:r>
              <a:rPr lang="sr-Latn-RS"/>
              <a:t>ći zadatak:</a:t>
            </a:r>
            <a:br>
              <a:rPr lang="en-US" dirty="0"/>
            </a:b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i="1" dirty="0"/>
              <a:t>Milne-</a:t>
            </a:r>
            <a:r>
              <a:rPr lang="en-US" i="1" dirty="0" err="1"/>
              <a:t>Eddingtonova</a:t>
            </a:r>
            <a:r>
              <a:rPr lang="en-US" i="1" dirty="0"/>
              <a:t> </a:t>
            </a:r>
            <a:r>
              <a:rPr lang="en-US" i="1" dirty="0" err="1"/>
              <a:t>aproksimacija</a:t>
            </a:r>
            <a:r>
              <a:rPr lang="en-US" i="1" dirty="0"/>
              <a:t> </a:t>
            </a:r>
            <a:r>
              <a:rPr lang="en-US" i="1" dirty="0" err="1"/>
              <a:t>pretpostavlja</a:t>
            </a:r>
            <a:r>
              <a:rPr lang="en-US" i="1" dirty="0"/>
              <a:t> da </a:t>
            </a:r>
            <a:r>
              <a:rPr lang="en-US" i="1" dirty="0" err="1"/>
              <a:t>funkcija</a:t>
            </a:r>
            <a:r>
              <a:rPr lang="en-US" i="1" dirty="0"/>
              <a:t> </a:t>
            </a:r>
            <a:r>
              <a:rPr lang="en-US" i="1" dirty="0" err="1"/>
              <a:t>izvora</a:t>
            </a:r>
            <a:r>
              <a:rPr lang="en-US" i="1" dirty="0"/>
              <a:t> u </a:t>
            </a:r>
            <a:r>
              <a:rPr lang="en-US" i="1" dirty="0" err="1"/>
              <a:t>polubeskonačnoj</a:t>
            </a:r>
            <a:r>
              <a:rPr lang="en-US" i="1" dirty="0"/>
              <a:t> </a:t>
            </a:r>
            <a:r>
              <a:rPr lang="en-US" i="1" dirty="0" err="1"/>
              <a:t>atmosferi</a:t>
            </a:r>
            <a:r>
              <a:rPr lang="en-US" i="1" dirty="0"/>
              <a:t> </a:t>
            </a:r>
            <a:r>
              <a:rPr lang="en-US" i="1" dirty="0" err="1"/>
              <a:t>raste</a:t>
            </a:r>
            <a:r>
              <a:rPr lang="en-US" i="1" dirty="0"/>
              <a:t> </a:t>
            </a:r>
            <a:r>
              <a:rPr lang="en-US" i="1" dirty="0" err="1"/>
              <a:t>sa</a:t>
            </a:r>
            <a:r>
              <a:rPr lang="en-US" i="1" dirty="0"/>
              <a:t> </a:t>
            </a:r>
            <a:r>
              <a:rPr lang="en-US" i="1" dirty="0" err="1"/>
              <a:t>optičkom</a:t>
            </a:r>
            <a:r>
              <a:rPr lang="en-US" i="1" dirty="0"/>
              <a:t> </a:t>
            </a:r>
            <a:r>
              <a:rPr lang="en-US" i="1" dirty="0" err="1"/>
              <a:t>dubinom</a:t>
            </a:r>
            <a:r>
              <a:rPr lang="en-US" i="1" dirty="0"/>
              <a:t>. </a:t>
            </a:r>
            <a:r>
              <a:rPr lang="en-US" i="1" dirty="0" err="1"/>
              <a:t>Nadjite</a:t>
            </a:r>
            <a:r>
              <a:rPr lang="en-US" i="1" dirty="0"/>
              <a:t> </a:t>
            </a:r>
            <a:r>
              <a:rPr lang="en-US" i="1" dirty="0" err="1"/>
              <a:t>izlazni</a:t>
            </a:r>
            <a:r>
              <a:rPr lang="en-US" i="1" dirty="0"/>
              <a:t> </a:t>
            </a:r>
            <a:r>
              <a:rPr lang="en-US" i="1" dirty="0" err="1"/>
              <a:t>intenzitet</a:t>
            </a:r>
            <a:r>
              <a:rPr lang="en-US" i="1" dirty="0"/>
              <a:t> za </a:t>
            </a:r>
            <a:r>
              <a:rPr lang="en-US" i="1" dirty="0" err="1"/>
              <a:t>takvu</a:t>
            </a:r>
            <a:r>
              <a:rPr lang="en-US" i="1" dirty="0"/>
              <a:t> </a:t>
            </a:r>
            <a:r>
              <a:rPr lang="en-US" i="1" dirty="0" err="1"/>
              <a:t>atmosferu</a:t>
            </a:r>
            <a:r>
              <a:rPr lang="en-US" i="1" dirty="0"/>
              <a:t>. </a:t>
            </a:r>
            <a:r>
              <a:rPr lang="en-US" i="1" dirty="0" err="1"/>
              <a:t>Prodiskutujte</a:t>
            </a:r>
            <a:r>
              <a:rPr lang="en-US" i="1" dirty="0"/>
              <a:t> </a:t>
            </a:r>
            <a:r>
              <a:rPr lang="en-US" i="1" dirty="0" err="1"/>
              <a:t>rešenje</a:t>
            </a:r>
            <a:r>
              <a:rPr lang="en-US" i="1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6753-9111-ADE5-2AC0-B606E88828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 dirty="0" err="1"/>
              <a:t>Još</a:t>
            </a:r>
            <a:r>
              <a:rPr lang="en-US" dirty="0"/>
              <a:t> par </a:t>
            </a:r>
            <a:r>
              <a:rPr lang="en-US" dirty="0" err="1"/>
              <a:t>pitanja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E8521-C674-6FF4-C3C9-4982D3D32F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EF802-614A-0109-801E-E79F0D7E15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6280" y="2533680"/>
            <a:ext cx="7430040" cy="249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059D-E9D4-99AA-7E7C-1E92886EB5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431F7-2FD1-4705-A611-3BD4AACA06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842039"/>
            <a:ext cx="955296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u </a:t>
            </a:r>
            <a:r>
              <a:rPr lang="en-US" dirty="0" err="1"/>
              <a:t>spektralnoj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,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da bi </a:t>
            </a:r>
            <a:r>
              <a:rPr lang="en-US" dirty="0" err="1"/>
              <a:t>ekscitovao</a:t>
            </a:r>
            <a:r>
              <a:rPr lang="en-US" dirty="0"/>
              <a:t> atom.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Kako</a:t>
            </a:r>
            <a:r>
              <a:rPr lang="en-US" dirty="0"/>
              <a:t> se “</a:t>
            </a:r>
            <a:r>
              <a:rPr lang="en-US" dirty="0" err="1"/>
              <a:t>potrefi</a:t>
            </a:r>
            <a:r>
              <a:rPr lang="en-US" dirty="0"/>
              <a:t>” da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baš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potrebnu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 / </a:t>
            </a:r>
            <a:r>
              <a:rPr lang="en-US" dirty="0" err="1"/>
              <a:t>frekvenciju</a:t>
            </a:r>
            <a:r>
              <a:rPr lang="en-US" dirty="0"/>
              <a:t>?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b="1" dirty="0"/>
              <a:t>Ne </a:t>
            </a:r>
            <a:r>
              <a:rPr lang="en-US" b="1" dirty="0" err="1"/>
              <a:t>postoji</a:t>
            </a:r>
            <a:r>
              <a:rPr lang="en-US" b="1" dirty="0"/>
              <a:t> </a:t>
            </a:r>
            <a:r>
              <a:rPr lang="en-US" b="1" dirty="0" err="1"/>
              <a:t>pojam</a:t>
            </a:r>
            <a:r>
              <a:rPr lang="en-US" b="1" dirty="0"/>
              <a:t> </a:t>
            </a:r>
            <a:r>
              <a:rPr lang="en-US" b="1" dirty="0" err="1"/>
              <a:t>kao</a:t>
            </a:r>
            <a:r>
              <a:rPr lang="en-US" b="1" dirty="0"/>
              <a:t> </a:t>
            </a:r>
            <a:r>
              <a:rPr lang="en-US" b="1" dirty="0" err="1"/>
              <a:t>što</a:t>
            </a:r>
            <a:r>
              <a:rPr lang="en-US" b="1" dirty="0"/>
              <a:t> je “</a:t>
            </a:r>
            <a:r>
              <a:rPr lang="en-US" b="1" dirty="0" err="1"/>
              <a:t>tačno</a:t>
            </a:r>
            <a:r>
              <a:rPr lang="en-US" b="1" dirty="0"/>
              <a:t> </a:t>
            </a:r>
            <a:r>
              <a:rPr lang="en-US" b="1" dirty="0" err="1"/>
              <a:t>odredjena</a:t>
            </a:r>
            <a:r>
              <a:rPr lang="en-US" b="1" dirty="0"/>
              <a:t> </a:t>
            </a:r>
            <a:r>
              <a:rPr lang="en-US" b="1" dirty="0" err="1"/>
              <a:t>energija</a:t>
            </a:r>
            <a:r>
              <a:rPr lang="en-US" b="1" dirty="0"/>
              <a:t>” (</a:t>
            </a:r>
            <a:r>
              <a:rPr lang="en-US" b="1" dirty="0" err="1"/>
              <a:t>ili</a:t>
            </a:r>
            <a:r>
              <a:rPr lang="en-US" b="1" dirty="0"/>
              <a:t> </a:t>
            </a:r>
            <a:r>
              <a:rPr lang="en-US" b="1" dirty="0" err="1"/>
              <a:t>bilo</a:t>
            </a:r>
            <a:r>
              <a:rPr lang="en-US" b="1" dirty="0"/>
              <a:t> </a:t>
            </a:r>
            <a:r>
              <a:rPr lang="en-US" b="1" dirty="0" err="1"/>
              <a:t>koja</a:t>
            </a:r>
            <a:r>
              <a:rPr lang="en-US" b="1" dirty="0"/>
              <a:t> </a:t>
            </a:r>
            <a:r>
              <a:rPr lang="en-US" b="1" dirty="0" err="1"/>
              <a:t>talasna</a:t>
            </a:r>
            <a:r>
              <a:rPr lang="en-US" b="1" dirty="0"/>
              <a:t> </a:t>
            </a:r>
            <a:r>
              <a:rPr lang="en-US" b="1" dirty="0" err="1"/>
              <a:t>dužina</a:t>
            </a:r>
            <a:r>
              <a:rPr lang="en-US" b="1" dirty="0"/>
              <a:t>)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Usled</a:t>
            </a:r>
            <a:r>
              <a:rPr lang="en-US" dirty="0"/>
              <a:t> Heisenberg-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, </a:t>
            </a:r>
            <a:r>
              <a:rPr lang="en-US" dirty="0" err="1"/>
              <a:t>energije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“</a:t>
            </a:r>
            <a:r>
              <a:rPr lang="en-US" dirty="0" err="1"/>
              <a:t>razmazane</a:t>
            </a:r>
            <a:r>
              <a:rPr lang="en-US" dirty="0"/>
              <a:t>”.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Povrh</a:t>
            </a:r>
            <a:r>
              <a:rPr lang="en-US" dirty="0"/>
              <a:t> toga,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Doplerovo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usled</a:t>
            </a:r>
            <a:r>
              <a:rPr lang="en-US" dirty="0"/>
              <a:t> </a:t>
            </a:r>
            <a:r>
              <a:rPr lang="en-US" dirty="0" err="1"/>
              <a:t>haotičnog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dirty="0" err="1"/>
              <a:t>sudarno</a:t>
            </a:r>
            <a:r>
              <a:rPr lang="en-US" dirty="0"/>
              <a:t> </a:t>
            </a:r>
            <a:r>
              <a:rPr lang="en-US" dirty="0" err="1"/>
              <a:t>širenje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dodatno</a:t>
            </a:r>
            <a:r>
              <a:rPr lang="en-US" dirty="0"/>
              <a:t> “</a:t>
            </a:r>
            <a:r>
              <a:rPr lang="en-US" dirty="0" err="1"/>
              <a:t>širi</a:t>
            </a:r>
            <a:r>
              <a:rPr lang="en-US" dirty="0"/>
              <a:t>” </a:t>
            </a:r>
            <a:r>
              <a:rPr lang="en-US" dirty="0" err="1"/>
              <a:t>nivoe</a:t>
            </a:r>
            <a:r>
              <a:rPr lang="en-US" dirty="0"/>
              <a:t>, pa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liniju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F58A-3608-2BF1-948D-C957EC5C53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48E1B-FAD4-43FA-AFA8-9DD042054A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70052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Zašto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ovako</a:t>
            </a:r>
            <a:r>
              <a:rPr lang="en-US" dirty="0"/>
              <a:t> </a:t>
            </a:r>
            <a:r>
              <a:rPr lang="en-US" dirty="0" err="1"/>
              <a:t>jaka</a:t>
            </a:r>
            <a:r>
              <a:rPr lang="en-US" dirty="0"/>
              <a:t> </a:t>
            </a:r>
            <a:r>
              <a:rPr lang="en-US" dirty="0" err="1"/>
              <a:t>apsorpciona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čuvena</a:t>
            </a:r>
            <a:r>
              <a:rPr lang="en-US" dirty="0"/>
              <a:t> H-alfa, ne </a:t>
            </a:r>
            <a:r>
              <a:rPr lang="en-US" dirty="0" err="1"/>
              <a:t>dostiže</a:t>
            </a:r>
            <a:r>
              <a:rPr lang="en-US" dirty="0"/>
              <a:t> </a:t>
            </a:r>
            <a:r>
              <a:rPr lang="en-US" dirty="0" err="1"/>
              <a:t>nulti</a:t>
            </a:r>
            <a:r>
              <a:rPr lang="en-US" dirty="0"/>
              <a:t> </a:t>
            </a:r>
            <a:r>
              <a:rPr lang="en-US" dirty="0" err="1"/>
              <a:t>intenzitet</a:t>
            </a:r>
            <a:r>
              <a:rPr lang="en-US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895649-2159-E73A-F0CD-3A908C21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25" y="969862"/>
            <a:ext cx="5630425" cy="378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FFBA4-4724-1F3E-3EA9-B3CC0ADDA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2" y="2305634"/>
            <a:ext cx="3866863" cy="2368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D86169-868D-0663-D912-2DEF823017C9}"/>
              </a:ext>
            </a:extLst>
          </p:cNvPr>
          <p:cNvSpPr txBox="1"/>
          <p:nvPr/>
        </p:nvSpPr>
        <p:spPr>
          <a:xfrm>
            <a:off x="4491694" y="5191122"/>
            <a:ext cx="5037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8E0000"/>
                </a:solidFill>
                <a:effectLst/>
                <a:latin typeface="Rubik Light" pitchFamily="2" charset="-79"/>
                <a:cs typeface="Rubik Light" pitchFamily="2" charset="-79"/>
              </a:rPr>
              <a:t>Copyright © Michael Richmond</a:t>
            </a:r>
            <a:endParaRPr lang="en-US" sz="1600" dirty="0">
              <a:solidFill>
                <a:srgbClr val="8E0000"/>
              </a:solidFill>
              <a:latin typeface="Rubik Light" pitchFamily="2" charset="-79"/>
              <a:cs typeface="Rubik Light" pitchFamily="2" charset="-79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86537-1FA1-E2B4-1925-3B81D4EE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D7A4-6DD2-EC99-988B-A4A00C1F45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B16D2-88D3-F2B0-F392-A2381016FD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840" y="914039"/>
            <a:ext cx="3700520" cy="4446360"/>
          </a:xfrm>
        </p:spPr>
        <p:txBody>
          <a:bodyPr/>
          <a:lstStyle/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Verovali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ne, ne </a:t>
            </a:r>
            <a:r>
              <a:rPr lang="en-US" dirty="0" err="1"/>
              <a:t>postoje</a:t>
            </a:r>
            <a:r>
              <a:rPr lang="en-US" dirty="0"/>
              <a:t> “</a:t>
            </a:r>
            <a:r>
              <a:rPr lang="en-US" dirty="0" err="1"/>
              <a:t>apsorpcioni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emisioni</a:t>
            </a:r>
            <a:r>
              <a:rPr lang="en-US" dirty="0"/>
              <a:t>” </a:t>
            </a:r>
            <a:r>
              <a:rPr lang="en-US" dirty="0" err="1"/>
              <a:t>spektri</a:t>
            </a:r>
            <a:endParaRPr lang="en-US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Spektar</a:t>
            </a:r>
            <a:r>
              <a:rPr lang="en-US" dirty="0"/>
              <a:t> je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apsorpcije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emisije</a:t>
            </a:r>
            <a:r>
              <a:rPr lang="en-US" dirty="0"/>
              <a:t> od </a:t>
            </a:r>
            <a:r>
              <a:rPr lang="en-US" dirty="0" err="1"/>
              <a:t>njihovog</a:t>
            </a:r>
            <a:r>
              <a:rPr lang="en-US" dirty="0"/>
              <a:t> </a:t>
            </a:r>
            <a:r>
              <a:rPr lang="en-US" dirty="0" err="1"/>
              <a:t>odnosa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da li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“</a:t>
            </a:r>
            <a:r>
              <a:rPr lang="en-US" dirty="0" err="1"/>
              <a:t>apsorpciona</a:t>
            </a:r>
            <a:r>
              <a:rPr lang="en-US" dirty="0"/>
              <a:t>” </a:t>
            </a:r>
            <a:r>
              <a:rPr lang="en-US" dirty="0" err="1"/>
              <a:t>ili</a:t>
            </a:r>
            <a:r>
              <a:rPr lang="en-US" dirty="0"/>
              <a:t> “</a:t>
            </a:r>
            <a:r>
              <a:rPr lang="en-US" dirty="0" err="1"/>
              <a:t>emisiona</a:t>
            </a:r>
            <a:r>
              <a:rPr lang="en-US" dirty="0"/>
              <a:t>”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bi </a:t>
            </a:r>
            <a:r>
              <a:rPr lang="en-US" dirty="0" err="1"/>
              <a:t>nekim</a:t>
            </a:r>
            <a:r>
              <a:rPr lang="en-US" dirty="0"/>
              <a:t> </a:t>
            </a:r>
            <a:r>
              <a:rPr lang="en-US" dirty="0" err="1"/>
              <a:t>čudom</a:t>
            </a:r>
            <a:r>
              <a:rPr lang="en-US" dirty="0"/>
              <a:t> </a:t>
            </a:r>
            <a:r>
              <a:rPr lang="en-US" dirty="0" err="1"/>
              <a:t>zvezda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u </a:t>
            </a:r>
            <a:r>
              <a:rPr lang="en-US" dirty="0" err="1"/>
              <a:t>termalnoj</a:t>
            </a:r>
            <a:r>
              <a:rPr lang="en-US" dirty="0"/>
              <a:t> </a:t>
            </a:r>
            <a:r>
              <a:rPr lang="en-US" dirty="0" err="1"/>
              <a:t>ravnoteži</a:t>
            </a:r>
            <a:r>
              <a:rPr lang="en-US" dirty="0"/>
              <a:t>, </a:t>
            </a:r>
            <a:r>
              <a:rPr lang="en-US" dirty="0" err="1"/>
              <a:t>prelazi</a:t>
            </a:r>
            <a:r>
              <a:rPr lang="en-US" dirty="0"/>
              <a:t> u </a:t>
            </a:r>
            <a:r>
              <a:rPr lang="en-US" dirty="0" err="1"/>
              <a:t>linijama</a:t>
            </a:r>
            <a:r>
              <a:rPr lang="en-US" dirty="0"/>
              <a:t> bi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kraju</a:t>
            </a:r>
            <a:r>
              <a:rPr lang="en-US" dirty="0"/>
              <a:t> </a:t>
            </a:r>
            <a:r>
              <a:rPr lang="en-US" dirty="0" err="1"/>
              <a:t>ipak</a:t>
            </a:r>
            <a:r>
              <a:rPr lang="en-US" dirty="0"/>
              <a:t> </a:t>
            </a:r>
            <a:r>
              <a:rPr lang="en-US" dirty="0" err="1"/>
              <a:t>dali</a:t>
            </a:r>
            <a:r>
              <a:rPr lang="en-US" dirty="0"/>
              <a:t> </a:t>
            </a:r>
            <a:r>
              <a:rPr lang="en-US" dirty="0" err="1"/>
              <a:t>spektar</a:t>
            </a:r>
            <a:r>
              <a:rPr lang="en-US" dirty="0"/>
              <a:t> </a:t>
            </a:r>
            <a:r>
              <a:rPr lang="en-US" dirty="0" err="1"/>
              <a:t>apsolutno</a:t>
            </a:r>
            <a:r>
              <a:rPr lang="en-US" dirty="0"/>
              <a:t> </a:t>
            </a:r>
            <a:r>
              <a:rPr lang="en-US" dirty="0" err="1"/>
              <a:t>crnog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07E4BB-8176-24CB-12D3-2CA23B8E2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025" y="969862"/>
            <a:ext cx="5630425" cy="378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CE967-417B-CB7E-246A-39B5801429F6}"/>
              </a:ext>
            </a:extLst>
          </p:cNvPr>
          <p:cNvSpPr txBox="1"/>
          <p:nvPr/>
        </p:nvSpPr>
        <p:spPr>
          <a:xfrm>
            <a:off x="4491694" y="5191122"/>
            <a:ext cx="5037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8E0000"/>
                </a:solidFill>
                <a:effectLst/>
                <a:latin typeface="Rubik Light" pitchFamily="2" charset="-79"/>
                <a:cs typeface="Rubik Light" pitchFamily="2" charset="-79"/>
              </a:rPr>
              <a:t>Copyright © Michael Richmond</a:t>
            </a:r>
            <a:endParaRPr lang="en-US" sz="1600" dirty="0">
              <a:solidFill>
                <a:srgbClr val="8E0000"/>
              </a:solidFill>
              <a:latin typeface="Rubik Light" pitchFamily="2" charset="-79"/>
              <a:cs typeface="Rubik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676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D2F3-CB85-D10C-76BC-CC0BB2E338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Pitanje: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725D9-1D1A-C7FC-D0E7-044374F977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582"/>
              </a:spcAft>
            </a:pPr>
            <a:r>
              <a:rPr lang="en-US"/>
              <a:t>Šta se dešava sa atomom nakon što ga foton ekscituje?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C61D0-2891-3555-E1C6-CF97CBCB0A9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8800"/>
            <a:ext cx="9039960" cy="27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ADE0-1A17-D6AD-F8EA-E7FE797D95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Odgovor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64A6E-DD8B-FF84-9B80-661F3D8F44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Svi </a:t>
            </a:r>
            <a:r>
              <a:rPr lang="en-US" dirty="0" err="1"/>
              <a:t>želimo</a:t>
            </a:r>
            <a:r>
              <a:rPr lang="en-US" dirty="0"/>
              <a:t> da </a:t>
            </a:r>
            <a:r>
              <a:rPr lang="en-US" dirty="0" err="1"/>
              <a:t>kažemo</a:t>
            </a:r>
            <a:r>
              <a:rPr lang="en-US" dirty="0"/>
              <a:t> da atom </a:t>
            </a:r>
            <a:r>
              <a:rPr lang="en-US" dirty="0" err="1"/>
              <a:t>biva</a:t>
            </a:r>
            <a:r>
              <a:rPr lang="en-US" dirty="0"/>
              <a:t> de-</a:t>
            </a:r>
            <a:r>
              <a:rPr lang="en-US" dirty="0" err="1"/>
              <a:t>eskcitovan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emituje</a:t>
            </a:r>
            <a:r>
              <a:rPr lang="en-US" dirty="0"/>
              <a:t> </a:t>
            </a:r>
            <a:r>
              <a:rPr lang="en-US" dirty="0" err="1"/>
              <a:t>foton</a:t>
            </a:r>
            <a:endParaRPr lang="en-US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relevantnih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za “</a:t>
            </a:r>
            <a:r>
              <a:rPr lang="en-US" dirty="0" err="1"/>
              <a:t>kaskadne</a:t>
            </a:r>
            <a:r>
              <a:rPr lang="en-US" dirty="0"/>
              <a:t>” </a:t>
            </a:r>
            <a:r>
              <a:rPr lang="en-US" dirty="0" err="1"/>
              <a:t>prelaze</a:t>
            </a:r>
            <a:r>
              <a:rPr lang="en-US" dirty="0"/>
              <a:t>, atom </a:t>
            </a:r>
            <a:r>
              <a:rPr lang="en-US" dirty="0" err="1"/>
              <a:t>može</a:t>
            </a:r>
            <a:r>
              <a:rPr lang="en-US" dirty="0"/>
              <a:t> da se de-</a:t>
            </a:r>
            <a:r>
              <a:rPr lang="en-US" dirty="0" err="1"/>
              <a:t>ekscituje</a:t>
            </a:r>
            <a:r>
              <a:rPr lang="en-US" dirty="0"/>
              <a:t> </a:t>
            </a:r>
            <a:r>
              <a:rPr lang="en-US" b="1" dirty="0" err="1"/>
              <a:t>sudarno</a:t>
            </a:r>
            <a:r>
              <a:rPr lang="en-US" b="1" dirty="0"/>
              <a:t>,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stvari</a:t>
            </a:r>
            <a:r>
              <a:rPr lang="en-US" dirty="0"/>
              <a:t> se </a:t>
            </a:r>
            <a:r>
              <a:rPr lang="en-US" dirty="0" err="1"/>
              <a:t>većina</a:t>
            </a:r>
            <a:r>
              <a:rPr lang="en-US" dirty="0"/>
              <a:t> </a:t>
            </a:r>
            <a:r>
              <a:rPr lang="en-US" dirty="0" err="1"/>
              <a:t>atoma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de-</a:t>
            </a:r>
            <a:r>
              <a:rPr lang="en-US" dirty="0" err="1"/>
              <a:t>ekscituje</a:t>
            </a:r>
            <a:r>
              <a:rPr lang="en-US" dirty="0"/>
              <a:t> u </a:t>
            </a:r>
            <a:r>
              <a:rPr lang="en-US" dirty="0" err="1"/>
              <a:t>fotosferama</a:t>
            </a:r>
            <a:r>
              <a:rPr lang="en-US" dirty="0"/>
              <a:t> </a:t>
            </a:r>
            <a:r>
              <a:rPr lang="en-US" dirty="0" err="1"/>
              <a:t>zvezda</a:t>
            </a:r>
            <a:endParaRPr lang="en-US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/>
              <a:t>Ovo </a:t>
            </a:r>
            <a:r>
              <a:rPr lang="en-US" dirty="0" err="1"/>
              <a:t>znači</a:t>
            </a:r>
            <a:r>
              <a:rPr lang="en-US" dirty="0"/>
              <a:t> da je </a:t>
            </a:r>
            <a:r>
              <a:rPr lang="en-US" dirty="0" err="1"/>
              <a:t>foton</a:t>
            </a:r>
            <a:r>
              <a:rPr lang="en-US" dirty="0"/>
              <a:t> </a:t>
            </a:r>
            <a:r>
              <a:rPr lang="en-US" dirty="0" err="1"/>
              <a:t>zaista</a:t>
            </a:r>
            <a:r>
              <a:rPr lang="en-US" dirty="0"/>
              <a:t> </a:t>
            </a:r>
            <a:r>
              <a:rPr lang="en-US" b="1" dirty="0" err="1"/>
              <a:t>nestao</a:t>
            </a:r>
            <a:r>
              <a:rPr lang="en-US" b="1" dirty="0"/>
              <a:t>; </a:t>
            </a:r>
            <a:r>
              <a:rPr lang="en-US" b="1" dirty="0" err="1"/>
              <a:t>energija</a:t>
            </a:r>
            <a:r>
              <a:rPr lang="en-US" b="1" dirty="0"/>
              <a:t> mu je </a:t>
            </a:r>
            <a:r>
              <a:rPr lang="en-US" b="1" dirty="0" err="1"/>
              <a:t>pretvorena</a:t>
            </a:r>
            <a:r>
              <a:rPr lang="en-US" b="1" dirty="0"/>
              <a:t> u </a:t>
            </a:r>
            <a:r>
              <a:rPr lang="en-US" b="1" dirty="0" err="1"/>
              <a:t>termalnu</a:t>
            </a:r>
            <a:r>
              <a:rPr lang="en-US" b="1" dirty="0"/>
              <a:t> </a:t>
            </a:r>
            <a:r>
              <a:rPr lang="en-US" b="1" dirty="0" err="1"/>
              <a:t>energiju</a:t>
            </a:r>
            <a:r>
              <a:rPr lang="en-US" b="1" dirty="0"/>
              <a:t> </a:t>
            </a:r>
            <a:r>
              <a:rPr lang="en-US" b="1" dirty="0" err="1"/>
              <a:t>gasa</a:t>
            </a:r>
            <a:endParaRPr lang="en-US" b="1" dirty="0"/>
          </a:p>
          <a:p>
            <a:pPr marL="285750" indent="-285750">
              <a:lnSpc>
                <a:spcPct val="115000"/>
              </a:lnSpc>
              <a:spcBef>
                <a:spcPts val="0"/>
              </a:spcBef>
              <a:spcAft>
                <a:spcPts val="1582"/>
              </a:spcAft>
            </a:pP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važan</a:t>
            </a:r>
            <a:r>
              <a:rPr lang="en-US" dirty="0"/>
              <a:t> da </a:t>
            </a:r>
            <a:r>
              <a:rPr lang="en-US" dirty="0" err="1"/>
              <a:t>shvatimo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je </a:t>
            </a:r>
            <a:r>
              <a:rPr lang="en-US" b="1" dirty="0" err="1"/>
              <a:t>lokalna</a:t>
            </a:r>
            <a:r>
              <a:rPr lang="en-US" b="1" dirty="0"/>
              <a:t> </a:t>
            </a:r>
            <a:r>
              <a:rPr lang="en-US" dirty="0" err="1"/>
              <a:t>termodinamička</a:t>
            </a:r>
            <a:r>
              <a:rPr lang="en-US" dirty="0"/>
              <a:t> </a:t>
            </a:r>
            <a:r>
              <a:rPr lang="en-US" dirty="0" err="1"/>
              <a:t>ravnoteža</a:t>
            </a:r>
            <a:r>
              <a:rPr lang="en-US" dirty="0"/>
              <a:t> (LTR)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18303</TotalTime>
  <Words>1508</Words>
  <Application>Microsoft Office PowerPoint</Application>
  <PresentationFormat>Custom</PresentationFormat>
  <Paragraphs>157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Arial</vt:lpstr>
      <vt:lpstr>Liberation Sans</vt:lpstr>
      <vt:lpstr>Liberation Serif</vt:lpstr>
      <vt:lpstr>Rubik</vt:lpstr>
      <vt:lpstr>Rubik Light</vt:lpstr>
      <vt:lpstr>StarSymbol</vt:lpstr>
      <vt:lpstr>Default</vt:lpstr>
      <vt:lpstr>PowerPoint Presentation</vt:lpstr>
      <vt:lpstr>Podsetnik</vt:lpstr>
      <vt:lpstr>PowerPoint Presentation</vt:lpstr>
      <vt:lpstr>Još par pitanja</vt:lpstr>
      <vt:lpstr>Odgovor</vt:lpstr>
      <vt:lpstr>Pitanje:</vt:lpstr>
      <vt:lpstr>Pitanje:</vt:lpstr>
      <vt:lpstr>Pitanje:</vt:lpstr>
      <vt:lpstr>Odgovor</vt:lpstr>
      <vt:lpstr>Podsetnik</vt:lpstr>
      <vt:lpstr>Jednačina prenosa zračenja</vt:lpstr>
      <vt:lpstr>Jednačina prenosa zračenja u 1D atmosferama</vt:lpstr>
      <vt:lpstr>Optička dubina i funkcija izvora</vt:lpstr>
      <vt:lpstr>Formalno rešenje jednačine prenosa zračenja (JPZ)</vt:lpstr>
      <vt:lpstr>Jednačina prenosa u 1D atmosferi</vt:lpstr>
      <vt:lpstr>Jednačina prenosa zračenja u 1D atmosferama</vt:lpstr>
      <vt:lpstr>Računanje izlaznog spektra</vt:lpstr>
      <vt:lpstr>Pitanje #1</vt:lpstr>
      <vt:lpstr>Formalno rešenje jednačine prenosa:</vt:lpstr>
      <vt:lpstr>Formalno rešenje jednačine prenosa:</vt:lpstr>
      <vt:lpstr>Još malo o optičkoj dubini:</vt:lpstr>
      <vt:lpstr>Pitanje:</vt:lpstr>
      <vt:lpstr>Pitanje:</vt:lpstr>
      <vt:lpstr>“Dubina formiranja”</vt:lpstr>
      <vt:lpstr>Setimo se</vt:lpstr>
      <vt:lpstr>Setimo se</vt:lpstr>
      <vt:lpstr>“Intuitivno” formalno rešenje</vt:lpstr>
      <vt:lpstr>Za funciju izvora – setimo se Kirchhoff-a</vt:lpstr>
      <vt:lpstr>Lokalna termodinamička ravnoteža - čestice</vt:lpstr>
      <vt:lpstr>I za kraj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Ivan Milic</cp:lastModifiedBy>
  <cp:revision>2111</cp:revision>
  <dcterms:created xsi:type="dcterms:W3CDTF">2021-01-12T21:16:47Z</dcterms:created>
  <dcterms:modified xsi:type="dcterms:W3CDTF">2025-12-02T08:36:45Z</dcterms:modified>
</cp:coreProperties>
</file>